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8" r:id="rId4"/>
    <p:sldId id="259" r:id="rId5"/>
    <p:sldId id="260" r:id="rId6"/>
    <p:sldId id="261" r:id="rId7"/>
    <p:sldId id="263" r:id="rId8"/>
    <p:sldId id="264" r:id="rId9"/>
    <p:sldId id="265"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ileen Epps-Hamilton" initials="E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42059" autoAdjust="0"/>
  </p:normalViewPr>
  <p:slideViewPr>
    <p:cSldViewPr>
      <p:cViewPr varScale="1">
        <p:scale>
          <a:sx n="122" d="100"/>
          <a:sy n="122" d="100"/>
        </p:scale>
        <p:origin x="-131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8-10-14T16:26:46.568" idx="1">
    <p:pos x="10" y="10"/>
    <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D0A82-00C5-430D-927E-2CA358CC9CC3}" type="datetimeFigureOut">
              <a:rPr lang="en-US" smtClean="0"/>
              <a:t>10/30/2018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5402E3-A544-4C6D-80D8-35538A33AE25}" type="slidenum">
              <a:rPr lang="en-US" smtClean="0"/>
              <a:t>‹#›</a:t>
            </a:fld>
            <a:endParaRPr lang="en-US"/>
          </a:p>
        </p:txBody>
      </p:sp>
    </p:spTree>
    <p:extLst>
      <p:ext uri="{BB962C8B-B14F-4D97-AF65-F5344CB8AC3E}">
        <p14:creationId xmlns:p14="http://schemas.microsoft.com/office/powerpoint/2010/main" val="2575396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400DA-6618-4892-BBEA-8DAE03CC935B}"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072988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of these two factors, we see them manifested in </a:t>
            </a:r>
          </a:p>
          <a:p>
            <a:endParaRPr lang="en-US" dirty="0" smtClean="0"/>
          </a:p>
          <a:p>
            <a:r>
              <a:rPr lang="en-US" dirty="0" smtClean="0"/>
              <a:t>Unhealthy behaviors</a:t>
            </a:r>
          </a:p>
          <a:p>
            <a:r>
              <a:rPr lang="en-US" dirty="0" smtClean="0"/>
              <a:t>Lethal</a:t>
            </a:r>
            <a:r>
              <a:rPr lang="en-US" baseline="0" dirty="0" smtClean="0"/>
              <a:t> emotions  and </a:t>
            </a:r>
          </a:p>
          <a:p>
            <a:r>
              <a:rPr lang="en-US" baseline="0" dirty="0" smtClean="0"/>
              <a:t>Toxic influences </a:t>
            </a:r>
            <a:endParaRPr lang="en-US" dirty="0"/>
          </a:p>
        </p:txBody>
      </p:sp>
      <p:sp>
        <p:nvSpPr>
          <p:cNvPr id="4" name="Slide Number Placeholder 3"/>
          <p:cNvSpPr>
            <a:spLocks noGrp="1"/>
          </p:cNvSpPr>
          <p:nvPr>
            <p:ph type="sldNum" sz="quarter" idx="10"/>
          </p:nvPr>
        </p:nvSpPr>
        <p:spPr/>
        <p:txBody>
          <a:bodyPr/>
          <a:lstStyle/>
          <a:p>
            <a:fld id="{7B1400DA-6618-4892-BBEA-8DAE03CC935B}"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989841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B1400DA-6618-4892-BBEA-8DAE03CC935B}"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80477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B1400DA-6618-4892-BBEA-8DAE03CC935B}"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793875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B1400DA-6618-4892-BBEA-8DAE03CC935B}"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372111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400DA-6618-4892-BBEA-8DAE03CC935B}"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563109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B1400DA-6618-4892-BBEA-8DAE03CC935B}"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897256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B1400DA-6618-4892-BBEA-8DAE03CC935B}"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280034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B1400DA-6618-4892-BBEA-8DAE03CC935B}"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619312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B1400DA-6618-4892-BBEA-8DAE03CC935B}"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153098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FEF22-0816-48D3-8298-B52E425C95EB}"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435958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400DA-6618-4892-BBEA-8DAE03CC935B}"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1966460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B1400DA-6618-4892-BBEA-8DAE03CC935B}"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4535072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B1400DA-6618-4892-BBEA-8DAE03CC935B}"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4358915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400DA-6618-4892-BBEA-8DAE03CC935B}"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9506957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CFEF22-0816-48D3-8298-B52E425C95EB}"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6540392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p>
        </p:txBody>
      </p:sp>
      <p:sp>
        <p:nvSpPr>
          <p:cNvPr id="4" name="Slide Number Placeholder 3"/>
          <p:cNvSpPr>
            <a:spLocks noGrp="1"/>
          </p:cNvSpPr>
          <p:nvPr>
            <p:ph type="sldNum" sz="quarter" idx="10"/>
          </p:nvPr>
        </p:nvSpPr>
        <p:spPr/>
        <p:txBody>
          <a:bodyPr/>
          <a:lstStyle/>
          <a:p>
            <a:fld id="{7B1400DA-6618-4892-BBEA-8DAE03CC935B}"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9579964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B1400DA-6618-4892-BBEA-8DAE03CC935B}"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9682261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400DA-6618-4892-BBEA-8DAE03CC935B}"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0891450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400DA-6618-4892-BBEA-8DAE03CC935B}"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0891450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400DA-6618-4892-BBEA-8DAE03CC935B}"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8288103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FEF22-0816-48D3-8298-B52E425C95EB}"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4244946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B1400DA-6618-4892-BBEA-8DAE03CC935B}"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8114967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400DA-6618-4892-BBEA-8DAE03CC935B}"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7006941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B1400DA-6618-4892-BBEA-8DAE03CC935B}"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38286485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B1400DA-6618-4892-BBEA-8DAE03CC935B}"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10140633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400DA-6618-4892-BBEA-8DAE03CC935B}"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6337717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CFEF22-0816-48D3-8298-B52E425C95EB}"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2748871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400DA-6618-4892-BBEA-8DAE03CC935B}"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993079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400DA-6618-4892-BBEA-8DAE03CC935B}"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653829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7B1400DA-6618-4892-BBEA-8DAE03CC935B}"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838575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33485-9B44-4726-B942-D340EDD74AC9}"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284305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D3133485-9B44-4726-B942-D340EDD74AC9}"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876519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B1400DA-6618-4892-BBEA-8DAE03CC935B}"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665209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13CD61-73E8-47DA-8F88-9422DB2C85DC}" type="datetimeFigureOut">
              <a:rPr lang="en-US" smtClean="0"/>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B7E9D-6881-409E-BAA2-06CCA1D574F5}" type="slidenum">
              <a:rPr lang="en-US" smtClean="0"/>
              <a:t>‹#›</a:t>
            </a:fld>
            <a:endParaRPr lang="en-US"/>
          </a:p>
        </p:txBody>
      </p:sp>
    </p:spTree>
    <p:extLst>
      <p:ext uri="{BB962C8B-B14F-4D97-AF65-F5344CB8AC3E}">
        <p14:creationId xmlns:p14="http://schemas.microsoft.com/office/powerpoint/2010/main" val="2671164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13CD61-73E8-47DA-8F88-9422DB2C85DC}" type="datetimeFigureOut">
              <a:rPr lang="en-US" smtClean="0"/>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B7E9D-6881-409E-BAA2-06CCA1D574F5}" type="slidenum">
              <a:rPr lang="en-US" smtClean="0"/>
              <a:t>‹#›</a:t>
            </a:fld>
            <a:endParaRPr lang="en-US"/>
          </a:p>
        </p:txBody>
      </p:sp>
    </p:spTree>
    <p:extLst>
      <p:ext uri="{BB962C8B-B14F-4D97-AF65-F5344CB8AC3E}">
        <p14:creationId xmlns:p14="http://schemas.microsoft.com/office/powerpoint/2010/main" val="3539988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13CD61-73E8-47DA-8F88-9422DB2C85DC}" type="datetimeFigureOut">
              <a:rPr lang="en-US" smtClean="0"/>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B7E9D-6881-409E-BAA2-06CCA1D574F5}" type="slidenum">
              <a:rPr lang="en-US" smtClean="0"/>
              <a:t>‹#›</a:t>
            </a:fld>
            <a:endParaRPr lang="en-US"/>
          </a:p>
        </p:txBody>
      </p:sp>
    </p:spTree>
    <p:extLst>
      <p:ext uri="{BB962C8B-B14F-4D97-AF65-F5344CB8AC3E}">
        <p14:creationId xmlns:p14="http://schemas.microsoft.com/office/powerpoint/2010/main" val="2420727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13CD61-73E8-47DA-8F88-9422DB2C85DC}" type="datetimeFigureOut">
              <a:rPr lang="en-US" smtClean="0"/>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B7E9D-6881-409E-BAA2-06CCA1D574F5}" type="slidenum">
              <a:rPr lang="en-US" smtClean="0"/>
              <a:t>‹#›</a:t>
            </a:fld>
            <a:endParaRPr lang="en-US"/>
          </a:p>
        </p:txBody>
      </p:sp>
    </p:spTree>
    <p:extLst>
      <p:ext uri="{BB962C8B-B14F-4D97-AF65-F5344CB8AC3E}">
        <p14:creationId xmlns:p14="http://schemas.microsoft.com/office/powerpoint/2010/main" val="3215561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13CD61-73E8-47DA-8F88-9422DB2C85DC}" type="datetimeFigureOut">
              <a:rPr lang="en-US" smtClean="0"/>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B7E9D-6881-409E-BAA2-06CCA1D574F5}" type="slidenum">
              <a:rPr lang="en-US" smtClean="0"/>
              <a:t>‹#›</a:t>
            </a:fld>
            <a:endParaRPr lang="en-US"/>
          </a:p>
        </p:txBody>
      </p:sp>
    </p:spTree>
    <p:extLst>
      <p:ext uri="{BB962C8B-B14F-4D97-AF65-F5344CB8AC3E}">
        <p14:creationId xmlns:p14="http://schemas.microsoft.com/office/powerpoint/2010/main" val="2096244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13CD61-73E8-47DA-8F88-9422DB2C85DC}" type="datetimeFigureOut">
              <a:rPr lang="en-US" smtClean="0"/>
              <a:t>10/30/2018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7B7E9D-6881-409E-BAA2-06CCA1D574F5}" type="slidenum">
              <a:rPr lang="en-US" smtClean="0"/>
              <a:t>‹#›</a:t>
            </a:fld>
            <a:endParaRPr lang="en-US"/>
          </a:p>
        </p:txBody>
      </p:sp>
    </p:spTree>
    <p:extLst>
      <p:ext uri="{BB962C8B-B14F-4D97-AF65-F5344CB8AC3E}">
        <p14:creationId xmlns:p14="http://schemas.microsoft.com/office/powerpoint/2010/main" val="3164984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13CD61-73E8-47DA-8F88-9422DB2C85DC}" type="datetimeFigureOut">
              <a:rPr lang="en-US" smtClean="0"/>
              <a:t>10/30/2018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7B7E9D-6881-409E-BAA2-06CCA1D574F5}" type="slidenum">
              <a:rPr lang="en-US" smtClean="0"/>
              <a:t>‹#›</a:t>
            </a:fld>
            <a:endParaRPr lang="en-US"/>
          </a:p>
        </p:txBody>
      </p:sp>
    </p:spTree>
    <p:extLst>
      <p:ext uri="{BB962C8B-B14F-4D97-AF65-F5344CB8AC3E}">
        <p14:creationId xmlns:p14="http://schemas.microsoft.com/office/powerpoint/2010/main" val="193863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13CD61-73E8-47DA-8F88-9422DB2C85DC}" type="datetimeFigureOut">
              <a:rPr lang="en-US" smtClean="0"/>
              <a:t>10/30/2018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7B7E9D-6881-409E-BAA2-06CCA1D574F5}" type="slidenum">
              <a:rPr lang="en-US" smtClean="0"/>
              <a:t>‹#›</a:t>
            </a:fld>
            <a:endParaRPr lang="en-US"/>
          </a:p>
        </p:txBody>
      </p:sp>
    </p:spTree>
    <p:extLst>
      <p:ext uri="{BB962C8B-B14F-4D97-AF65-F5344CB8AC3E}">
        <p14:creationId xmlns:p14="http://schemas.microsoft.com/office/powerpoint/2010/main" val="2850148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13CD61-73E8-47DA-8F88-9422DB2C85DC}" type="datetimeFigureOut">
              <a:rPr lang="en-US" smtClean="0"/>
              <a:t>10/30/2018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7B7E9D-6881-409E-BAA2-06CCA1D574F5}" type="slidenum">
              <a:rPr lang="en-US" smtClean="0"/>
              <a:t>‹#›</a:t>
            </a:fld>
            <a:endParaRPr lang="en-US"/>
          </a:p>
        </p:txBody>
      </p:sp>
    </p:spTree>
    <p:extLst>
      <p:ext uri="{BB962C8B-B14F-4D97-AF65-F5344CB8AC3E}">
        <p14:creationId xmlns:p14="http://schemas.microsoft.com/office/powerpoint/2010/main" val="3113945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13CD61-73E8-47DA-8F88-9422DB2C85DC}" type="datetimeFigureOut">
              <a:rPr lang="en-US" smtClean="0"/>
              <a:t>10/30/2018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7B7E9D-6881-409E-BAA2-06CCA1D574F5}" type="slidenum">
              <a:rPr lang="en-US" smtClean="0"/>
              <a:t>‹#›</a:t>
            </a:fld>
            <a:endParaRPr lang="en-US"/>
          </a:p>
        </p:txBody>
      </p:sp>
    </p:spTree>
    <p:extLst>
      <p:ext uri="{BB962C8B-B14F-4D97-AF65-F5344CB8AC3E}">
        <p14:creationId xmlns:p14="http://schemas.microsoft.com/office/powerpoint/2010/main" val="1323978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13CD61-73E8-47DA-8F88-9422DB2C85DC}" type="datetimeFigureOut">
              <a:rPr lang="en-US" smtClean="0"/>
              <a:t>10/30/2018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7B7E9D-6881-409E-BAA2-06CCA1D574F5}" type="slidenum">
              <a:rPr lang="en-US" smtClean="0"/>
              <a:t>‹#›</a:t>
            </a:fld>
            <a:endParaRPr lang="en-US"/>
          </a:p>
        </p:txBody>
      </p:sp>
    </p:spTree>
    <p:extLst>
      <p:ext uri="{BB962C8B-B14F-4D97-AF65-F5344CB8AC3E}">
        <p14:creationId xmlns:p14="http://schemas.microsoft.com/office/powerpoint/2010/main" val="2652803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13CD61-73E8-47DA-8F88-9422DB2C85DC}" type="datetimeFigureOut">
              <a:rPr lang="en-US" smtClean="0"/>
              <a:t>10/30/2018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7B7E9D-6881-409E-BAA2-06CCA1D574F5}" type="slidenum">
              <a:rPr lang="en-US" smtClean="0"/>
              <a:t>‹#›</a:t>
            </a:fld>
            <a:endParaRPr lang="en-US"/>
          </a:p>
        </p:txBody>
      </p:sp>
    </p:spTree>
    <p:extLst>
      <p:ext uri="{BB962C8B-B14F-4D97-AF65-F5344CB8AC3E}">
        <p14:creationId xmlns:p14="http://schemas.microsoft.com/office/powerpoint/2010/main" val="3195754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biblia.com/bible/nkjv/1%20Cor.%209.24"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9470" y="1905000"/>
            <a:ext cx="5217130" cy="2329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4422043"/>
            <a:ext cx="3045956" cy="182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idx="4294967295"/>
          </p:nvPr>
        </p:nvSpPr>
        <p:spPr>
          <a:xfrm>
            <a:off x="0" y="274638"/>
            <a:ext cx="8229600" cy="1143000"/>
          </a:xfrm>
        </p:spPr>
        <p:txBody>
          <a:bodyPr/>
          <a:lstStyle/>
          <a:p>
            <a:r>
              <a:rPr lang="en-US" dirty="0"/>
              <a:t> </a:t>
            </a:r>
          </a:p>
        </p:txBody>
      </p:sp>
      <p:sp>
        <p:nvSpPr>
          <p:cNvPr id="6" name="Rectangle 5"/>
          <p:cNvSpPr/>
          <p:nvPr/>
        </p:nvSpPr>
        <p:spPr>
          <a:xfrm>
            <a:off x="1676400" y="838200"/>
            <a:ext cx="5867400" cy="1323439"/>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8000" b="1" dirty="0">
                <a:ln w="11430"/>
                <a:solidFill>
                  <a:srgbClr val="990033"/>
                </a:solidFill>
                <a:effectLst>
                  <a:outerShdw blurRad="80000" dist="40000" dir="5040000" algn="tl">
                    <a:srgbClr val="000000">
                      <a:alpha val="30000"/>
                    </a:srgbClr>
                  </a:outerShdw>
                </a:effectLst>
              </a:rPr>
              <a:t>WELCOME</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7800" y="4500688"/>
            <a:ext cx="2895600" cy="1666623"/>
          </a:xfrm>
          <a:prstGeom prst="rect">
            <a:avLst/>
          </a:prstGeom>
        </p:spPr>
      </p:pic>
    </p:spTree>
    <p:extLst>
      <p:ext uri="{BB962C8B-B14F-4D97-AF65-F5344CB8AC3E}">
        <p14:creationId xmlns:p14="http://schemas.microsoft.com/office/powerpoint/2010/main" val="1403662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85212" y="1981200"/>
            <a:ext cx="5791200" cy="2862322"/>
          </a:xfrm>
          <a:prstGeom prst="rect">
            <a:avLst/>
          </a:prstGeom>
        </p:spPr>
        <p:txBody>
          <a:bodyPr wrap="square">
            <a:spAutoFit/>
          </a:bodyPr>
          <a:lstStyle/>
          <a:p>
            <a:pPr algn="ctr"/>
            <a:r>
              <a:rPr lang="en-US" sz="4000" dirty="0">
                <a:solidFill>
                  <a:prstClr val="black"/>
                </a:solidFill>
              </a:rPr>
              <a:t>“</a:t>
            </a:r>
            <a:r>
              <a:rPr lang="en-US" sz="3600" dirty="0">
                <a:solidFill>
                  <a:prstClr val="black"/>
                </a:solidFill>
                <a:latin typeface="Broadway" panose="04040905080B02020502" pitchFamily="82" charset="0"/>
              </a:rPr>
              <a:t>unhealthy behaviors</a:t>
            </a:r>
            <a:r>
              <a:rPr lang="en-US" sz="4000" dirty="0">
                <a:solidFill>
                  <a:prstClr val="black"/>
                </a:solidFill>
              </a:rPr>
              <a:t>, </a:t>
            </a:r>
          </a:p>
          <a:p>
            <a:pPr algn="ctr"/>
            <a:r>
              <a:rPr lang="en-US" sz="6000" dirty="0">
                <a:solidFill>
                  <a:prstClr val="black"/>
                </a:solidFill>
                <a:latin typeface="Brush Script MT" panose="03060802040406070304" pitchFamily="66" charset="0"/>
              </a:rPr>
              <a:t>lethal emotions</a:t>
            </a:r>
            <a:r>
              <a:rPr lang="en-US" sz="4000" dirty="0">
                <a:solidFill>
                  <a:prstClr val="black"/>
                </a:solidFill>
              </a:rPr>
              <a:t>, </a:t>
            </a:r>
          </a:p>
          <a:p>
            <a:pPr algn="ctr"/>
            <a:r>
              <a:rPr lang="en-US" sz="4000" dirty="0">
                <a:solidFill>
                  <a:prstClr val="black"/>
                </a:solidFill>
              </a:rPr>
              <a:t>and </a:t>
            </a:r>
          </a:p>
          <a:p>
            <a:pPr algn="ctr"/>
            <a:r>
              <a:rPr lang="en-US" sz="4000" dirty="0">
                <a:solidFill>
                  <a:prstClr val="black"/>
                </a:solidFill>
                <a:latin typeface="Arial Rounded MT Bold" panose="020F0704030504030204" pitchFamily="34" charset="0"/>
              </a:rPr>
              <a:t>toxic influences</a:t>
            </a:r>
            <a:r>
              <a:rPr lang="en-US" sz="4000" dirty="0">
                <a:solidFill>
                  <a:prstClr val="black"/>
                </a:solidFill>
              </a:rPr>
              <a: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762000"/>
            <a:ext cx="441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89280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685800"/>
            <a:ext cx="8229600" cy="1143000"/>
          </a:xfrm>
        </p:spPr>
        <p:txBody>
          <a:bodyPr/>
          <a:lstStyle/>
          <a:p>
            <a:r>
              <a:rPr lang="en-US" b="1" dirty="0"/>
              <a:t>Foundational to Detox Success</a:t>
            </a:r>
          </a:p>
        </p:txBody>
      </p:sp>
      <p:sp>
        <p:nvSpPr>
          <p:cNvPr id="6" name="Content Placeholder 5"/>
          <p:cNvSpPr>
            <a:spLocks noGrp="1"/>
          </p:cNvSpPr>
          <p:nvPr>
            <p:ph idx="1"/>
          </p:nvPr>
        </p:nvSpPr>
        <p:spPr>
          <a:xfrm>
            <a:off x="2286000" y="2286000"/>
            <a:ext cx="5257800" cy="2819400"/>
          </a:xfrm>
        </p:spPr>
        <p:txBody>
          <a:bodyPr>
            <a:noAutofit/>
          </a:bodyPr>
          <a:lstStyle/>
          <a:p>
            <a:pPr marL="0" indent="0">
              <a:buNone/>
            </a:pPr>
            <a:r>
              <a:rPr lang="en-US" sz="4400" dirty="0" smtClean="0">
                <a:latin typeface="Arial Black" panose="020B0A04020102020204" pitchFamily="34" charset="0"/>
                <a:ea typeface="Batang" panose="02030600000101010101" pitchFamily="18" charset="-127"/>
              </a:rPr>
              <a:t>OUR REALITY </a:t>
            </a:r>
            <a:endParaRPr lang="en-US" sz="4400" dirty="0">
              <a:latin typeface="Arial Black" panose="020B0A04020102020204" pitchFamily="34" charset="0"/>
              <a:ea typeface="Batang" panose="02030600000101010101" pitchFamily="18" charset="-127"/>
            </a:endParaRPr>
          </a:p>
          <a:p>
            <a:pPr marL="0" indent="0">
              <a:buNone/>
            </a:pPr>
            <a:endParaRPr lang="en-US" sz="4400" dirty="0" smtClean="0">
              <a:latin typeface="Arial Black" panose="020B0A04020102020204" pitchFamily="34" charset="0"/>
              <a:ea typeface="Batang" panose="02030600000101010101" pitchFamily="18" charset="-127"/>
            </a:endParaRPr>
          </a:p>
          <a:p>
            <a:pPr marL="0" indent="0">
              <a:buNone/>
            </a:pPr>
            <a:r>
              <a:rPr lang="en-US" sz="4400" dirty="0" smtClean="0">
                <a:latin typeface="Arial Black" panose="020B0A04020102020204" pitchFamily="34" charset="0"/>
                <a:ea typeface="Batang" panose="02030600000101010101" pitchFamily="18" charset="-127"/>
              </a:rPr>
              <a:t>OUR IDENTITY </a:t>
            </a:r>
            <a:endParaRPr lang="en-US" sz="4400" dirty="0">
              <a:latin typeface="Arial Black" panose="020B0A04020102020204" pitchFamily="34" charset="0"/>
              <a:ea typeface="Batang" panose="02030600000101010101" pitchFamily="18" charset="-127"/>
            </a:endParaRPr>
          </a:p>
        </p:txBody>
      </p:sp>
    </p:spTree>
    <p:extLst>
      <p:ext uri="{BB962C8B-B14F-4D97-AF65-F5344CB8AC3E}">
        <p14:creationId xmlns:p14="http://schemas.microsoft.com/office/powerpoint/2010/main" val="30562257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295400" y="685800"/>
            <a:ext cx="6096000" cy="838200"/>
          </a:xfrm>
        </p:spPr>
        <p:txBody>
          <a:bodyPr>
            <a:normAutofit/>
          </a:bodyPr>
          <a:lstStyle/>
          <a:p>
            <a:r>
              <a:rPr lang="en-US" b="1" dirty="0"/>
              <a:t>Our Reality</a:t>
            </a:r>
          </a:p>
        </p:txBody>
      </p:sp>
      <p:sp>
        <p:nvSpPr>
          <p:cNvPr id="7" name="Subtitle 6"/>
          <p:cNvSpPr>
            <a:spLocks noGrp="1"/>
          </p:cNvSpPr>
          <p:nvPr>
            <p:ph type="subTitle" idx="1"/>
          </p:nvPr>
        </p:nvSpPr>
        <p:spPr>
          <a:xfrm>
            <a:off x="1295400" y="2057400"/>
            <a:ext cx="6400800" cy="3048000"/>
          </a:xfrm>
        </p:spPr>
        <p:txBody>
          <a:bodyPr>
            <a:normAutofit/>
          </a:bodyPr>
          <a:lstStyle/>
          <a:p>
            <a:r>
              <a:rPr lang="en-US" dirty="0">
                <a:solidFill>
                  <a:schemeClr val="tx1"/>
                </a:solidFill>
              </a:rPr>
              <a:t>“We believe in God who is the ABSOLUTE SOURCE </a:t>
            </a:r>
            <a:br>
              <a:rPr lang="en-US" dirty="0">
                <a:solidFill>
                  <a:schemeClr val="tx1"/>
                </a:solidFill>
              </a:rPr>
            </a:br>
            <a:r>
              <a:rPr lang="en-US" dirty="0">
                <a:solidFill>
                  <a:schemeClr val="tx1"/>
                </a:solidFill>
              </a:rPr>
              <a:t>of life from which (WHOM) </a:t>
            </a:r>
            <a:br>
              <a:rPr lang="en-US" dirty="0">
                <a:solidFill>
                  <a:schemeClr val="tx1"/>
                </a:solidFill>
              </a:rPr>
            </a:br>
            <a:r>
              <a:rPr lang="en-US" u="sng" dirty="0">
                <a:solidFill>
                  <a:schemeClr val="tx1"/>
                </a:solidFill>
              </a:rPr>
              <a:t>ALL CREATION</a:t>
            </a:r>
            <a:r>
              <a:rPr lang="en-US" dirty="0">
                <a:solidFill>
                  <a:schemeClr val="tx1"/>
                </a:solidFill>
              </a:rPr>
              <a:t> derives </a:t>
            </a:r>
            <a:br>
              <a:rPr lang="en-US" dirty="0">
                <a:solidFill>
                  <a:schemeClr val="tx1"/>
                </a:solidFill>
              </a:rPr>
            </a:br>
            <a:r>
              <a:rPr lang="en-US" dirty="0">
                <a:solidFill>
                  <a:schemeClr val="tx1"/>
                </a:solidFill>
              </a:rPr>
              <a:t>ITS </a:t>
            </a:r>
            <a:r>
              <a:rPr lang="en-US" dirty="0" smtClean="0">
                <a:solidFill>
                  <a:schemeClr val="tx1"/>
                </a:solidFill>
              </a:rPr>
              <a:t>MEANING </a:t>
            </a:r>
            <a:r>
              <a:rPr lang="en-US" dirty="0">
                <a:solidFill>
                  <a:schemeClr val="tx1"/>
                </a:solidFill>
              </a:rPr>
              <a:t>and REALITY”</a:t>
            </a:r>
            <a:br>
              <a:rPr lang="en-US"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8977271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lvl="0"/>
            <a:r>
              <a:rPr lang="en-US" dirty="0"/>
              <a:t/>
            </a:r>
            <a:br>
              <a:rPr lang="en-US" dirty="0"/>
            </a:br>
            <a:r>
              <a:rPr lang="en-US" b="1" dirty="0"/>
              <a:t>Our Identity is </a:t>
            </a:r>
            <a:r>
              <a:rPr lang="en-US" altLang="en-US" b="1" dirty="0">
                <a:latin typeface="Calibri" pitchFamily="34" charset="0"/>
                <a:ea typeface="Calibri" pitchFamily="34" charset="0"/>
                <a:cs typeface="Times New Roman" pitchFamily="18" charset="0"/>
              </a:rPr>
              <a:t>in Christ</a:t>
            </a:r>
            <a:r>
              <a:rPr lang="en-US" altLang="en-US" sz="2400" dirty="0">
                <a:latin typeface="Arial" pitchFamily="34" charset="0"/>
                <a:cs typeface="Arial" pitchFamily="34" charset="0"/>
              </a:rPr>
              <a:t/>
            </a:r>
            <a:br>
              <a:rPr lang="en-US" altLang="en-US" sz="2400" dirty="0">
                <a:latin typeface="Arial" pitchFamily="34" charset="0"/>
                <a:cs typeface="Arial" pitchFamily="34" charset="0"/>
              </a:rPr>
            </a:br>
            <a:endParaRPr lang="en-US" u="sng" cap="all" dirty="0"/>
          </a:p>
        </p:txBody>
      </p:sp>
      <p:sp>
        <p:nvSpPr>
          <p:cNvPr id="5" name="Subtitle 4"/>
          <p:cNvSpPr>
            <a:spLocks noGrp="1"/>
          </p:cNvSpPr>
          <p:nvPr>
            <p:ph idx="1"/>
          </p:nvPr>
        </p:nvSpPr>
        <p:spPr/>
        <p:txBody>
          <a:bodyPr>
            <a:normAutofit/>
          </a:bodyPr>
          <a:lstStyle/>
          <a:p>
            <a:pPr marL="0" indent="0">
              <a:buNone/>
            </a:pPr>
            <a:endParaRPr lang="en-US" dirty="0"/>
          </a:p>
          <a:p>
            <a:pPr marL="0" indent="0" algn="ctr">
              <a:buNone/>
            </a:pPr>
            <a:r>
              <a:rPr lang="en-US" dirty="0" smtClean="0">
                <a:solidFill>
                  <a:schemeClr val="tx1"/>
                </a:solidFill>
              </a:rPr>
              <a:t>Therefore</a:t>
            </a:r>
            <a:r>
              <a:rPr lang="en-US" dirty="0">
                <a:solidFill>
                  <a:schemeClr val="tx1"/>
                </a:solidFill>
              </a:rPr>
              <a:t>, if anyone </a:t>
            </a:r>
            <a:r>
              <a:rPr lang="en-US" i="1" dirty="0">
                <a:solidFill>
                  <a:schemeClr val="tx1"/>
                </a:solidFill>
              </a:rPr>
              <a:t>is </a:t>
            </a:r>
            <a:r>
              <a:rPr lang="en-US" dirty="0">
                <a:solidFill>
                  <a:schemeClr val="tx1"/>
                </a:solidFill>
              </a:rPr>
              <a:t>in Christ, </a:t>
            </a:r>
            <a:r>
              <a:rPr lang="en-US" i="1" dirty="0">
                <a:solidFill>
                  <a:schemeClr val="tx1"/>
                </a:solidFill>
              </a:rPr>
              <a:t>he is </a:t>
            </a:r>
            <a:r>
              <a:rPr lang="en-US" dirty="0">
                <a:solidFill>
                  <a:schemeClr val="tx1"/>
                </a:solidFill>
              </a:rPr>
              <a:t>a new creation; old things have passed away; </a:t>
            </a:r>
            <a:r>
              <a:rPr lang="en-US" dirty="0" smtClean="0">
                <a:solidFill>
                  <a:schemeClr val="tx1"/>
                </a:solidFill>
              </a:rPr>
              <a:t>behold</a:t>
            </a:r>
            <a:r>
              <a:rPr lang="en-US" dirty="0">
                <a:solidFill>
                  <a:schemeClr val="tx1"/>
                </a:solidFill>
              </a:rPr>
              <a:t>, all things have become </a:t>
            </a:r>
            <a:r>
              <a:rPr lang="en-US" dirty="0" smtClean="0">
                <a:solidFill>
                  <a:schemeClr val="tx1"/>
                </a:solidFill>
              </a:rPr>
              <a:t>new.  </a:t>
            </a:r>
            <a:endParaRPr lang="en-US" sz="2400" dirty="0" smtClean="0">
              <a:solidFill>
                <a:schemeClr val="tx1"/>
              </a:solidFill>
            </a:endParaRPr>
          </a:p>
          <a:p>
            <a:pPr marL="0" indent="0">
              <a:buNone/>
            </a:pPr>
            <a:endParaRPr lang="en-US"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6870" y="3810000"/>
            <a:ext cx="2096794" cy="116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34364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0" y="531456"/>
            <a:ext cx="5791200" cy="5945544"/>
            <a:chOff x="2421796" y="531456"/>
            <a:chExt cx="4360004" cy="6274132"/>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1796" y="531456"/>
              <a:ext cx="4360004" cy="5716943"/>
            </a:xfrm>
            <a:prstGeom prst="rect">
              <a:avLst/>
            </a:prstGeom>
          </p:spPr>
        </p:pic>
        <p:sp>
          <p:nvSpPr>
            <p:cNvPr id="2" name="TextBox 1"/>
            <p:cNvSpPr txBox="1"/>
            <p:nvPr/>
          </p:nvSpPr>
          <p:spPr>
            <a:xfrm>
              <a:off x="2421796" y="803945"/>
              <a:ext cx="4157133" cy="6001643"/>
            </a:xfrm>
            <a:prstGeom prst="rect">
              <a:avLst/>
            </a:prstGeom>
            <a:noFill/>
          </p:spPr>
          <p:txBody>
            <a:bodyPr wrap="square" rtlCol="0">
              <a:spAutoFit/>
            </a:bodyPr>
            <a:lstStyle/>
            <a:p>
              <a:pPr algn="ctr"/>
              <a:endParaRPr lang="en-US" sz="2400" dirty="0">
                <a:solidFill>
                  <a:prstClr val="black"/>
                </a:solidFill>
              </a:endParaRPr>
            </a:p>
            <a:p>
              <a:pPr algn="ctr"/>
              <a:endParaRPr lang="en-US" sz="2400" dirty="0">
                <a:solidFill>
                  <a:prstClr val="black"/>
                </a:solidFill>
              </a:endParaRPr>
            </a:p>
            <a:p>
              <a:pPr algn="ctr"/>
              <a:r>
                <a:rPr lang="en-US" sz="2400" dirty="0">
                  <a:solidFill>
                    <a:prstClr val="black"/>
                  </a:solidFill>
                </a:rPr>
                <a:t>For whom He foreknew, He also predestined to be </a:t>
              </a:r>
            </a:p>
            <a:p>
              <a:pPr algn="ctr"/>
              <a:endParaRPr lang="en-US" sz="2400" dirty="0">
                <a:solidFill>
                  <a:prstClr val="black"/>
                </a:solidFill>
                <a:latin typeface="Century Gothic" panose="020B0502020202020204" pitchFamily="34" charset="0"/>
              </a:endParaRPr>
            </a:p>
            <a:p>
              <a:pPr algn="ctr"/>
              <a:r>
                <a:rPr lang="en-US" sz="2400" b="1" dirty="0">
                  <a:solidFill>
                    <a:prstClr val="black"/>
                  </a:solidFill>
                  <a:latin typeface="Century Gothic" panose="020B0502020202020204" pitchFamily="34" charset="0"/>
                </a:rPr>
                <a:t>conformed </a:t>
              </a:r>
            </a:p>
            <a:p>
              <a:pPr algn="ctr"/>
              <a:r>
                <a:rPr lang="en-US" sz="2400" b="1" dirty="0">
                  <a:solidFill>
                    <a:prstClr val="black"/>
                  </a:solidFill>
                  <a:latin typeface="Century Gothic" panose="020B0502020202020204" pitchFamily="34" charset="0"/>
                </a:rPr>
                <a:t>to the </a:t>
              </a:r>
            </a:p>
            <a:p>
              <a:pPr algn="ctr"/>
              <a:r>
                <a:rPr lang="en-US" sz="2400" b="1" dirty="0">
                  <a:solidFill>
                    <a:prstClr val="black"/>
                  </a:solidFill>
                  <a:latin typeface="Century Gothic" panose="020B0502020202020204" pitchFamily="34" charset="0"/>
                </a:rPr>
                <a:t>image of His Son</a:t>
              </a:r>
              <a:r>
                <a:rPr lang="en-US" sz="2400" dirty="0">
                  <a:solidFill>
                    <a:prstClr val="black"/>
                  </a:solidFill>
                </a:rPr>
                <a:t>, </a:t>
              </a:r>
            </a:p>
            <a:p>
              <a:pPr algn="ctr"/>
              <a:endParaRPr lang="en-US" sz="2400" dirty="0">
                <a:solidFill>
                  <a:prstClr val="black"/>
                </a:solidFill>
              </a:endParaRPr>
            </a:p>
            <a:p>
              <a:pPr algn="ctr"/>
              <a:r>
                <a:rPr lang="en-US" sz="2400" dirty="0">
                  <a:solidFill>
                    <a:prstClr val="black"/>
                  </a:solidFill>
                </a:rPr>
                <a:t>that He might be the firstborn </a:t>
              </a:r>
            </a:p>
            <a:p>
              <a:pPr algn="ctr"/>
              <a:r>
                <a:rPr lang="en-US" sz="2400" dirty="0">
                  <a:solidFill>
                    <a:prstClr val="black"/>
                  </a:solidFill>
                </a:rPr>
                <a:t>among many brethren.</a:t>
              </a:r>
            </a:p>
            <a:p>
              <a:pPr algn="ctr"/>
              <a:r>
                <a:rPr lang="en-US" sz="2400" dirty="0">
                  <a:solidFill>
                    <a:prstClr val="black"/>
                  </a:solidFill>
                </a:rPr>
                <a:t>Romans 8:29</a:t>
              </a:r>
            </a:p>
            <a:p>
              <a:pPr algn="ctr"/>
              <a:endParaRPr lang="en-US" sz="2400" dirty="0">
                <a:solidFill>
                  <a:prstClr val="black"/>
                </a:solidFill>
              </a:endParaRPr>
            </a:p>
            <a:p>
              <a:pPr algn="ctr"/>
              <a:endParaRPr lang="en-US" sz="2400" dirty="0">
                <a:solidFill>
                  <a:prstClr val="black"/>
                </a:solidFill>
              </a:endParaRPr>
            </a:p>
            <a:p>
              <a:pPr algn="ctr"/>
              <a:endParaRPr lang="en-US" sz="2400" dirty="0">
                <a:solidFill>
                  <a:prstClr val="black"/>
                </a:solidFill>
              </a:endParaRPr>
            </a:p>
            <a:p>
              <a:pPr algn="ctr"/>
              <a:endParaRPr lang="en-US" sz="2400" dirty="0">
                <a:solidFill>
                  <a:prstClr val="black"/>
                </a:solidFill>
              </a:endParaRPr>
            </a:p>
          </p:txBody>
        </p:sp>
      </p:grpSp>
    </p:spTree>
    <p:extLst>
      <p:ext uri="{BB962C8B-B14F-4D97-AF65-F5344CB8AC3E}">
        <p14:creationId xmlns:p14="http://schemas.microsoft.com/office/powerpoint/2010/main" val="19970765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Three Toxic Areas</a:t>
            </a:r>
          </a:p>
        </p:txBody>
      </p:sp>
      <p:sp>
        <p:nvSpPr>
          <p:cNvPr id="3" name="Content Placeholder 2"/>
          <p:cNvSpPr>
            <a:spLocks noGrp="1"/>
          </p:cNvSpPr>
          <p:nvPr>
            <p:ph idx="1"/>
          </p:nvPr>
        </p:nvSpPr>
        <p:spPr>
          <a:xfrm>
            <a:off x="1524000" y="2057400"/>
            <a:ext cx="7162800" cy="2057399"/>
          </a:xfrm>
        </p:spPr>
        <p:txBody>
          <a:bodyPr>
            <a:normAutofit fontScale="92500" lnSpcReduction="20000"/>
          </a:bodyPr>
          <a:lstStyle/>
          <a:p>
            <a:r>
              <a:rPr lang="en-US" sz="4800" u="sng" dirty="0"/>
              <a:t>B</a:t>
            </a:r>
            <a:r>
              <a:rPr lang="en-US" dirty="0"/>
              <a:t>ehaviors</a:t>
            </a:r>
          </a:p>
          <a:p>
            <a:r>
              <a:rPr lang="en-US" sz="4800" u="sng" dirty="0"/>
              <a:t>E</a:t>
            </a:r>
            <a:r>
              <a:rPr lang="en-US" dirty="0"/>
              <a:t>motions</a:t>
            </a:r>
          </a:p>
          <a:p>
            <a:r>
              <a:rPr lang="en-US" sz="4800" u="sng" dirty="0"/>
              <a:t>In</a:t>
            </a:r>
            <a:r>
              <a:rPr lang="en-US" dirty="0"/>
              <a:t>fluences</a:t>
            </a:r>
          </a:p>
          <a:p>
            <a:pPr marL="0" indent="0">
              <a:buNone/>
            </a:pPr>
            <a:endParaRPr lang="en-US" dirty="0"/>
          </a:p>
        </p:txBody>
      </p:sp>
      <p:grpSp>
        <p:nvGrpSpPr>
          <p:cNvPr id="6" name="Group 5"/>
          <p:cNvGrpSpPr/>
          <p:nvPr/>
        </p:nvGrpSpPr>
        <p:grpSpPr>
          <a:xfrm>
            <a:off x="4429897" y="2634513"/>
            <a:ext cx="3581400" cy="2133600"/>
            <a:chOff x="3962400" y="1828800"/>
            <a:chExt cx="3581400" cy="2133600"/>
          </a:xfrm>
        </p:grpSpPr>
        <p:sp>
          <p:nvSpPr>
            <p:cNvPr id="5" name="Double Wave 4"/>
            <p:cNvSpPr/>
            <p:nvPr/>
          </p:nvSpPr>
          <p:spPr>
            <a:xfrm>
              <a:off x="3962400" y="1828800"/>
              <a:ext cx="3581400" cy="21336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p:nvSpPr>
          <p:spPr>
            <a:xfrm>
              <a:off x="4114800" y="2325594"/>
              <a:ext cx="3276600" cy="1107996"/>
            </a:xfrm>
            <a:prstGeom prst="rect">
              <a:avLst/>
            </a:prstGeom>
          </p:spPr>
          <p:txBody>
            <a:bodyPr wrap="square">
              <a:spAutoFit/>
            </a:bodyPr>
            <a:lstStyle/>
            <a:p>
              <a:pPr algn="ctr"/>
              <a:r>
                <a:rPr lang="en-US" sz="6600" dirty="0">
                  <a:solidFill>
                    <a:prstClr val="black"/>
                  </a:solidFill>
                </a:rPr>
                <a:t>BE In</a:t>
              </a:r>
              <a:endParaRPr lang="en-US" sz="6600" cap="small" dirty="0">
                <a:solidFill>
                  <a:prstClr val="black"/>
                </a:solidFill>
              </a:endParaRPr>
            </a:p>
          </p:txBody>
        </p:sp>
      </p:grpSp>
    </p:spTree>
    <p:extLst>
      <p:ext uri="{BB962C8B-B14F-4D97-AF65-F5344CB8AC3E}">
        <p14:creationId xmlns:p14="http://schemas.microsoft.com/office/powerpoint/2010/main" val="3257891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TOXIC BEHAVIOR </a:t>
            </a:r>
          </a:p>
        </p:txBody>
      </p:sp>
      <p:sp>
        <p:nvSpPr>
          <p:cNvPr id="6" name="Content Placeholder 5"/>
          <p:cNvSpPr>
            <a:spLocks noGrp="1"/>
          </p:cNvSpPr>
          <p:nvPr>
            <p:ph idx="1"/>
          </p:nvPr>
        </p:nvSpPr>
        <p:spPr>
          <a:xfrm>
            <a:off x="2444643" y="1595438"/>
            <a:ext cx="4114800" cy="1981200"/>
          </a:xfrm>
        </p:spPr>
        <p:txBody>
          <a:bodyPr/>
          <a:lstStyle/>
          <a:p>
            <a:pPr marL="0" indent="0" algn="ctr">
              <a:buNone/>
            </a:pPr>
            <a:r>
              <a:rPr lang="en-US" dirty="0"/>
              <a:t>You will be filled </a:t>
            </a:r>
          </a:p>
          <a:p>
            <a:pPr marL="0" indent="0" algn="ctr">
              <a:buNone/>
            </a:pPr>
            <a:r>
              <a:rPr lang="en-US" dirty="0"/>
              <a:t>with what </a:t>
            </a:r>
          </a:p>
          <a:p>
            <a:pPr marL="0" indent="0" algn="ctr">
              <a:buNone/>
            </a:pPr>
            <a:r>
              <a:rPr lang="en-US" dirty="0"/>
              <a:t>you feed on your mind! </a:t>
            </a:r>
          </a:p>
        </p:txBody>
      </p:sp>
      <p:pic>
        <p:nvPicPr>
          <p:cNvPr id="7170" name="Picture 2" descr="Image result for hummingbi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1822762"/>
            <a:ext cx="1981200" cy="123476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vul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0049" y="1828800"/>
            <a:ext cx="2275851" cy="15144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912076" y="3505200"/>
            <a:ext cx="3156057" cy="2677656"/>
          </a:xfrm>
          <a:prstGeom prst="rect">
            <a:avLst/>
          </a:prstGeom>
          <a:noFill/>
        </p:spPr>
        <p:txBody>
          <a:bodyPr wrap="square" rtlCol="0">
            <a:spAutoFit/>
          </a:bodyPr>
          <a:lstStyle/>
          <a:p>
            <a:pPr algn="ctr"/>
            <a:r>
              <a:rPr lang="en-US" sz="2800" b="1" dirty="0">
                <a:solidFill>
                  <a:prstClr val="black"/>
                </a:solidFill>
              </a:rPr>
              <a:t>TOXIC BEHAVIOR </a:t>
            </a:r>
            <a:r>
              <a:rPr lang="en-US" sz="2800" b="1" u="sng" dirty="0">
                <a:solidFill>
                  <a:prstClr val="black"/>
                </a:solidFill>
              </a:rPr>
              <a:t>BEGINS</a:t>
            </a:r>
            <a:r>
              <a:rPr lang="en-US" sz="2800" b="1" dirty="0">
                <a:solidFill>
                  <a:prstClr val="black"/>
                </a:solidFill>
              </a:rPr>
              <a:t> </a:t>
            </a:r>
          </a:p>
          <a:p>
            <a:pPr algn="ctr"/>
            <a:r>
              <a:rPr lang="en-US" sz="2800" b="1" dirty="0">
                <a:solidFill>
                  <a:prstClr val="black"/>
                </a:solidFill>
              </a:rPr>
              <a:t>WITH </a:t>
            </a:r>
          </a:p>
          <a:p>
            <a:pPr algn="ctr"/>
            <a:r>
              <a:rPr lang="en-US" sz="2800" b="1" dirty="0">
                <a:solidFill>
                  <a:prstClr val="black"/>
                </a:solidFill>
              </a:rPr>
              <a:t>TOXIC THOUGHTS AND </a:t>
            </a:r>
          </a:p>
          <a:p>
            <a:pPr algn="ctr"/>
            <a:r>
              <a:rPr lang="en-US" sz="2800" b="1" dirty="0">
                <a:solidFill>
                  <a:prstClr val="black"/>
                </a:solidFill>
              </a:rPr>
              <a:t>PATTERNS  OF SIN</a:t>
            </a:r>
          </a:p>
        </p:txBody>
      </p:sp>
    </p:spTree>
    <p:extLst>
      <p:ext uri="{BB962C8B-B14F-4D97-AF65-F5344CB8AC3E}">
        <p14:creationId xmlns:p14="http://schemas.microsoft.com/office/powerpoint/2010/main" val="14805426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254000"/>
            <a:ext cx="8229600" cy="1143000"/>
          </a:xfrm>
        </p:spPr>
        <p:txBody>
          <a:bodyPr>
            <a:normAutofit/>
          </a:bodyPr>
          <a:lstStyle/>
          <a:p>
            <a:r>
              <a:rPr lang="en-US" sz="4000" dirty="0"/>
              <a:t>Toxic Thoughts</a:t>
            </a:r>
            <a:r>
              <a:rPr lang="en-US" sz="2400" dirty="0"/>
              <a:t> </a:t>
            </a:r>
            <a:br>
              <a:rPr lang="en-US" sz="2400" dirty="0"/>
            </a:br>
            <a:endParaRPr lang="en-US" sz="2400" dirty="0"/>
          </a:p>
        </p:txBody>
      </p:sp>
      <p:sp>
        <p:nvSpPr>
          <p:cNvPr id="9" name="Oval Callout 8"/>
          <p:cNvSpPr/>
          <p:nvPr/>
        </p:nvSpPr>
        <p:spPr>
          <a:xfrm>
            <a:off x="990600" y="1752600"/>
            <a:ext cx="1752600" cy="11430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ANXIETY </a:t>
            </a:r>
          </a:p>
        </p:txBody>
      </p:sp>
      <p:sp>
        <p:nvSpPr>
          <p:cNvPr id="10" name="Oval Callout 9"/>
          <p:cNvSpPr/>
          <p:nvPr/>
        </p:nvSpPr>
        <p:spPr>
          <a:xfrm>
            <a:off x="5918200" y="1524000"/>
            <a:ext cx="1981200" cy="10668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BITTERNESS</a:t>
            </a:r>
          </a:p>
        </p:txBody>
      </p:sp>
      <p:sp>
        <p:nvSpPr>
          <p:cNvPr id="11" name="Oval Callout 10"/>
          <p:cNvSpPr/>
          <p:nvPr/>
        </p:nvSpPr>
        <p:spPr>
          <a:xfrm>
            <a:off x="990600" y="3619500"/>
            <a:ext cx="1752600" cy="11430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CRITICISM</a:t>
            </a:r>
          </a:p>
        </p:txBody>
      </p:sp>
      <p:sp>
        <p:nvSpPr>
          <p:cNvPr id="12" name="Oval Callout 11"/>
          <p:cNvSpPr/>
          <p:nvPr/>
        </p:nvSpPr>
        <p:spPr>
          <a:xfrm>
            <a:off x="6019800" y="3429000"/>
            <a:ext cx="1905000" cy="10668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PESSIMISM</a:t>
            </a:r>
          </a:p>
        </p:txBody>
      </p:sp>
      <p:pic>
        <p:nvPicPr>
          <p:cNvPr id="5122" name="Picture 2" descr="Image result for woman silhouette he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9132" y="2037788"/>
            <a:ext cx="1971067" cy="272471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886200" y="2438400"/>
            <a:ext cx="762000" cy="369332"/>
          </a:xfrm>
          <a:prstGeom prst="rect">
            <a:avLst/>
          </a:prstGeom>
          <a:noFill/>
        </p:spPr>
        <p:txBody>
          <a:bodyPr wrap="square" rtlCol="0">
            <a:spAutoFit/>
          </a:bodyPr>
          <a:lstStyle/>
          <a:p>
            <a:r>
              <a:rPr lang="en-US" dirty="0">
                <a:solidFill>
                  <a:prstClr val="black"/>
                </a:solidFill>
              </a:rPr>
              <a:t>fear</a:t>
            </a:r>
          </a:p>
        </p:txBody>
      </p:sp>
      <p:sp>
        <p:nvSpPr>
          <p:cNvPr id="14" name="TextBox 13"/>
          <p:cNvSpPr txBox="1"/>
          <p:nvPr/>
        </p:nvSpPr>
        <p:spPr>
          <a:xfrm>
            <a:off x="4005566" y="2253734"/>
            <a:ext cx="838200" cy="369332"/>
          </a:xfrm>
          <a:prstGeom prst="rect">
            <a:avLst/>
          </a:prstGeom>
          <a:noFill/>
        </p:spPr>
        <p:txBody>
          <a:bodyPr wrap="square" rtlCol="0">
            <a:spAutoFit/>
          </a:bodyPr>
          <a:lstStyle/>
          <a:p>
            <a:pPr algn="ctr"/>
            <a:r>
              <a:rPr lang="en-US" dirty="0" err="1">
                <a:solidFill>
                  <a:prstClr val="black"/>
                </a:solidFill>
              </a:rPr>
              <a:t>f</a:t>
            </a:r>
            <a:r>
              <a:rPr lang="en-US" dirty="0" err="1">
                <a:solidFill>
                  <a:prstClr val="white"/>
                </a:solidFill>
              </a:rPr>
              <a:t>fear</a:t>
            </a:r>
            <a:endParaRPr lang="en-US" dirty="0">
              <a:solidFill>
                <a:prstClr val="black"/>
              </a:solidFill>
            </a:endParaRPr>
          </a:p>
        </p:txBody>
      </p:sp>
      <p:sp>
        <p:nvSpPr>
          <p:cNvPr id="15" name="TextBox 14"/>
          <p:cNvSpPr txBox="1"/>
          <p:nvPr/>
        </p:nvSpPr>
        <p:spPr>
          <a:xfrm>
            <a:off x="3662666" y="2678668"/>
            <a:ext cx="1524000" cy="369332"/>
          </a:xfrm>
          <a:prstGeom prst="rect">
            <a:avLst/>
          </a:prstGeom>
          <a:noFill/>
        </p:spPr>
        <p:txBody>
          <a:bodyPr wrap="square" rtlCol="0">
            <a:spAutoFit/>
          </a:bodyPr>
          <a:lstStyle/>
          <a:p>
            <a:pPr algn="ctr"/>
            <a:r>
              <a:rPr lang="en-US" dirty="0">
                <a:solidFill>
                  <a:prstClr val="white"/>
                </a:solidFill>
              </a:rPr>
              <a:t>discontent</a:t>
            </a:r>
          </a:p>
        </p:txBody>
      </p:sp>
      <p:sp>
        <p:nvSpPr>
          <p:cNvPr id="16" name="TextBox 15"/>
          <p:cNvSpPr txBox="1"/>
          <p:nvPr/>
        </p:nvSpPr>
        <p:spPr>
          <a:xfrm>
            <a:off x="3705832" y="3080266"/>
            <a:ext cx="1143000" cy="369332"/>
          </a:xfrm>
          <a:prstGeom prst="rect">
            <a:avLst/>
          </a:prstGeom>
          <a:noFill/>
        </p:spPr>
        <p:txBody>
          <a:bodyPr wrap="square" rtlCol="0">
            <a:spAutoFit/>
          </a:bodyPr>
          <a:lstStyle/>
          <a:p>
            <a:pPr algn="ctr"/>
            <a:r>
              <a:rPr lang="en-US" dirty="0" err="1">
                <a:solidFill>
                  <a:prstClr val="black"/>
                </a:solidFill>
              </a:rPr>
              <a:t>ci</a:t>
            </a:r>
            <a:r>
              <a:rPr lang="en-US" dirty="0" err="1">
                <a:solidFill>
                  <a:prstClr val="white"/>
                </a:solidFill>
              </a:rPr>
              <a:t>critical</a:t>
            </a:r>
            <a:endParaRPr lang="en-US" dirty="0">
              <a:solidFill>
                <a:prstClr val="black"/>
              </a:solidFill>
            </a:endParaRPr>
          </a:p>
        </p:txBody>
      </p:sp>
      <p:sp>
        <p:nvSpPr>
          <p:cNvPr id="17" name="TextBox 16"/>
          <p:cNvSpPr txBox="1"/>
          <p:nvPr/>
        </p:nvSpPr>
        <p:spPr>
          <a:xfrm>
            <a:off x="3774398" y="3474998"/>
            <a:ext cx="1130300" cy="369332"/>
          </a:xfrm>
          <a:prstGeom prst="rect">
            <a:avLst/>
          </a:prstGeom>
          <a:noFill/>
        </p:spPr>
        <p:txBody>
          <a:bodyPr wrap="square" rtlCol="0">
            <a:spAutoFit/>
          </a:bodyPr>
          <a:lstStyle/>
          <a:p>
            <a:pPr algn="ctr"/>
            <a:r>
              <a:rPr lang="en-US" dirty="0">
                <a:solidFill>
                  <a:prstClr val="white"/>
                </a:solidFill>
              </a:rPr>
              <a:t>negative</a:t>
            </a:r>
          </a:p>
        </p:txBody>
      </p:sp>
    </p:spTree>
    <p:extLst>
      <p:ext uri="{BB962C8B-B14F-4D97-AF65-F5344CB8AC3E}">
        <p14:creationId xmlns:p14="http://schemas.microsoft.com/office/powerpoint/2010/main" val="14887804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832193"/>
            <a:ext cx="5429250" cy="2246769"/>
          </a:xfrm>
          <a:prstGeom prst="rect">
            <a:avLst/>
          </a:prstGeom>
        </p:spPr>
        <p:txBody>
          <a:bodyPr wrap="square">
            <a:spAutoFit/>
          </a:bodyPr>
          <a:lstStyle/>
          <a:p>
            <a:pPr algn="ctr"/>
            <a:r>
              <a:rPr lang="en-US" sz="2800" cap="small" dirty="0">
                <a:solidFill>
                  <a:prstClr val="black"/>
                </a:solidFill>
              </a:rPr>
              <a:t>“Sow a Thought,  Reap an Action;</a:t>
            </a:r>
            <a:endParaRPr lang="en-US" sz="2800" dirty="0">
              <a:solidFill>
                <a:prstClr val="black"/>
              </a:solidFill>
            </a:endParaRPr>
          </a:p>
          <a:p>
            <a:pPr algn="ctr"/>
            <a:r>
              <a:rPr lang="en-US" sz="2800" cap="small" dirty="0">
                <a:solidFill>
                  <a:prstClr val="black"/>
                </a:solidFill>
              </a:rPr>
              <a:t>Sow an action,  Reap  Habit; </a:t>
            </a:r>
            <a:endParaRPr lang="en-US" sz="2800" dirty="0">
              <a:solidFill>
                <a:prstClr val="black"/>
              </a:solidFill>
            </a:endParaRPr>
          </a:p>
          <a:p>
            <a:pPr algn="ctr"/>
            <a:r>
              <a:rPr lang="en-US" sz="2800" cap="small" dirty="0">
                <a:solidFill>
                  <a:prstClr val="black"/>
                </a:solidFill>
              </a:rPr>
              <a:t>Sow a Habit, Reap a Character; </a:t>
            </a:r>
            <a:endParaRPr lang="en-US" sz="2800" dirty="0">
              <a:solidFill>
                <a:prstClr val="black"/>
              </a:solidFill>
            </a:endParaRPr>
          </a:p>
          <a:p>
            <a:pPr algn="ctr"/>
            <a:r>
              <a:rPr lang="en-US" sz="2800" cap="small" dirty="0">
                <a:solidFill>
                  <a:prstClr val="black"/>
                </a:solidFill>
              </a:rPr>
              <a:t>Sow a Character, Reap a Destiny.”</a:t>
            </a:r>
            <a:endParaRPr lang="en-US" sz="2800" dirty="0">
              <a:solidFill>
                <a:prstClr val="black"/>
              </a:solidFill>
            </a:endParaRPr>
          </a:p>
          <a:p>
            <a:r>
              <a:rPr lang="en-US" sz="2800" cap="small" dirty="0">
                <a:solidFill>
                  <a:prstClr val="black"/>
                </a:solidFill>
              </a:rPr>
              <a:t> </a:t>
            </a:r>
            <a:endParaRPr lang="en-US" sz="2800" dirty="0">
              <a:solidFill>
                <a:prstClr val="black"/>
              </a:solidFill>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50" y="2231676"/>
            <a:ext cx="2702983" cy="1847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856316" y="4419600"/>
            <a:ext cx="5916083" cy="1569660"/>
          </a:xfrm>
          <a:prstGeom prst="rect">
            <a:avLst/>
          </a:prstGeom>
          <a:noFill/>
        </p:spPr>
        <p:txBody>
          <a:bodyPr wrap="square" rtlCol="0">
            <a:spAutoFit/>
          </a:bodyPr>
          <a:lstStyle/>
          <a:p>
            <a:pPr algn="ctr"/>
            <a:r>
              <a:rPr lang="en-US" sz="3200" b="1" dirty="0">
                <a:solidFill>
                  <a:prstClr val="black"/>
                </a:solidFill>
              </a:rPr>
              <a:t>IT’S THE SAME WITH </a:t>
            </a:r>
          </a:p>
          <a:p>
            <a:pPr algn="ctr"/>
            <a:r>
              <a:rPr lang="en-US" sz="3200" b="1" dirty="0">
                <a:solidFill>
                  <a:prstClr val="black"/>
                </a:solidFill>
              </a:rPr>
              <a:t>PATTERNS OF SIN  THAT REMAIN </a:t>
            </a:r>
          </a:p>
          <a:p>
            <a:pPr algn="ctr"/>
            <a:r>
              <a:rPr lang="en-US" sz="3200" b="1" u="sng" dirty="0">
                <a:solidFill>
                  <a:prstClr val="black"/>
                </a:solidFill>
              </a:rPr>
              <a:t> OUR LIVES</a:t>
            </a:r>
          </a:p>
        </p:txBody>
      </p:sp>
      <p:sp>
        <p:nvSpPr>
          <p:cNvPr id="3" name="Title 2"/>
          <p:cNvSpPr>
            <a:spLocks noGrp="1"/>
          </p:cNvSpPr>
          <p:nvPr>
            <p:ph type="title"/>
          </p:nvPr>
        </p:nvSpPr>
        <p:spPr/>
        <p:txBody>
          <a:bodyPr/>
          <a:lstStyle/>
          <a:p>
            <a:r>
              <a:rPr lang="en-US" dirty="0"/>
              <a:t>Patterns of Sin</a:t>
            </a:r>
          </a:p>
        </p:txBody>
      </p:sp>
    </p:spTree>
    <p:extLst>
      <p:ext uri="{BB962C8B-B14F-4D97-AF65-F5344CB8AC3E}">
        <p14:creationId xmlns:p14="http://schemas.microsoft.com/office/powerpoint/2010/main" val="15165044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1295400"/>
            <a:ext cx="7391400" cy="3970318"/>
          </a:xfrm>
          <a:prstGeom prst="rect">
            <a:avLst/>
          </a:prstGeom>
        </p:spPr>
        <p:txBody>
          <a:bodyPr wrap="square">
            <a:spAutoFit/>
          </a:bodyPr>
          <a:lstStyle/>
          <a:p>
            <a:r>
              <a:rPr lang="en-US" sz="2800" dirty="0">
                <a:solidFill>
                  <a:prstClr val="black"/>
                </a:solidFill>
              </a:rPr>
              <a:t>So put to death the sinful, earthly things lurking within you. Have nothing to do with </a:t>
            </a:r>
            <a:r>
              <a:rPr lang="en-US" sz="2800" b="1" i="1" u="sng" dirty="0">
                <a:solidFill>
                  <a:prstClr val="black"/>
                </a:solidFill>
              </a:rPr>
              <a:t>sexual sin, impurity, lust, and shameful desires. </a:t>
            </a:r>
            <a:r>
              <a:rPr lang="en-US" sz="2800" dirty="0">
                <a:solidFill>
                  <a:prstClr val="black"/>
                </a:solidFill>
              </a:rPr>
              <a:t>Don't be </a:t>
            </a:r>
            <a:r>
              <a:rPr lang="en-US" sz="2800" b="1" i="1" u="sng" dirty="0">
                <a:solidFill>
                  <a:prstClr val="black"/>
                </a:solidFill>
              </a:rPr>
              <a:t>greedy for the good things </a:t>
            </a:r>
            <a:r>
              <a:rPr lang="en-US" sz="2800" dirty="0">
                <a:solidFill>
                  <a:prstClr val="black"/>
                </a:solidFill>
              </a:rPr>
              <a:t>of this life, for that is idolatry…</a:t>
            </a:r>
            <a:r>
              <a:rPr lang="en-US" sz="2800" cap="all" dirty="0">
                <a:solidFill>
                  <a:prstClr val="black"/>
                </a:solidFill>
              </a:rPr>
              <a:t>now is the time </a:t>
            </a:r>
            <a:r>
              <a:rPr lang="en-US" sz="2800" dirty="0">
                <a:solidFill>
                  <a:prstClr val="black"/>
                </a:solidFill>
              </a:rPr>
              <a:t>to get rid of </a:t>
            </a:r>
            <a:r>
              <a:rPr lang="en-US" sz="2800" b="1" i="1" u="sng" dirty="0">
                <a:solidFill>
                  <a:prstClr val="black"/>
                </a:solidFill>
              </a:rPr>
              <a:t>anger, rage, malicious behavior, slander, and dirty language. </a:t>
            </a:r>
            <a:r>
              <a:rPr lang="en-US" sz="2800" dirty="0">
                <a:solidFill>
                  <a:prstClr val="black"/>
                </a:solidFill>
              </a:rPr>
              <a:t> 9 </a:t>
            </a:r>
            <a:r>
              <a:rPr lang="en-US" sz="2800" b="1" i="1" u="sng" dirty="0">
                <a:solidFill>
                  <a:prstClr val="black"/>
                </a:solidFill>
              </a:rPr>
              <a:t>Don't lie to each other</a:t>
            </a:r>
            <a:r>
              <a:rPr lang="en-US" sz="2800" dirty="0">
                <a:solidFill>
                  <a:prstClr val="black"/>
                </a:solidFill>
              </a:rPr>
              <a:t>, for you have stripped off your old evil nature and all its wicked deeds. </a:t>
            </a:r>
          </a:p>
        </p:txBody>
      </p:sp>
      <p:sp>
        <p:nvSpPr>
          <p:cNvPr id="5" name="Title 4"/>
          <p:cNvSpPr>
            <a:spLocks noGrp="1"/>
          </p:cNvSpPr>
          <p:nvPr>
            <p:ph type="title"/>
          </p:nvPr>
        </p:nvSpPr>
        <p:spPr/>
        <p:txBody>
          <a:bodyPr/>
          <a:lstStyle/>
          <a:p>
            <a:r>
              <a:rPr lang="en-US" dirty="0" smtClean="0"/>
              <a:t>Colossians 3:5-9</a:t>
            </a:r>
            <a:endParaRPr lang="en-US" dirty="0"/>
          </a:p>
        </p:txBody>
      </p:sp>
    </p:spTree>
    <p:extLst>
      <p:ext uri="{BB962C8B-B14F-4D97-AF65-F5344CB8AC3E}">
        <p14:creationId xmlns:p14="http://schemas.microsoft.com/office/powerpoint/2010/main" val="28650217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F:\GSDR\level 2 adv\Root\My Documents\LEXAR FILES\KINGSTON SUBSET FILES\Kingston Subset\ITW Ministries\Black Women Get Fit\Old-BubbleChart_globalwellnesseconomy2017-01-1024x87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8991599" cy="6700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0123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96711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533400"/>
            <a:ext cx="7467600" cy="5386090"/>
          </a:xfrm>
          <a:prstGeom prst="rect">
            <a:avLst/>
          </a:prstGeom>
        </p:spPr>
        <p:txBody>
          <a:bodyPr wrap="square">
            <a:spAutoFit/>
          </a:bodyPr>
          <a:lstStyle/>
          <a:p>
            <a:endParaRPr lang="en-US" sz="2400" dirty="0">
              <a:solidFill>
                <a:prstClr val="black"/>
              </a:solidFill>
              <a:latin typeface="Arabic Typesetting" panose="03020402040406030203" pitchFamily="66" charset="-78"/>
              <a:cs typeface="Arabic Typesetting" panose="03020402040406030203" pitchFamily="66" charset="-78"/>
            </a:endParaRPr>
          </a:p>
          <a:p>
            <a:pPr algn="ctr"/>
            <a:r>
              <a:rPr lang="en-US" sz="4400" b="1" dirty="0">
                <a:solidFill>
                  <a:prstClr val="black"/>
                </a:solidFill>
                <a:latin typeface="Arabic Typesetting" panose="03020402040406030203" pitchFamily="66" charset="-78"/>
                <a:cs typeface="Arabic Typesetting" panose="03020402040406030203" pitchFamily="66" charset="-78"/>
              </a:rPr>
              <a:t>“Let all bitterness, wrath, anger, clamor, and evil speaking be put away from you, with all malice. </a:t>
            </a:r>
          </a:p>
          <a:p>
            <a:pPr algn="ctr"/>
            <a:r>
              <a:rPr lang="en-US" sz="4400" b="1" dirty="0">
                <a:solidFill>
                  <a:prstClr val="black"/>
                </a:solidFill>
                <a:latin typeface="Arabic Typesetting" panose="03020402040406030203" pitchFamily="66" charset="-78"/>
                <a:cs typeface="Arabic Typesetting" panose="03020402040406030203" pitchFamily="66" charset="-78"/>
              </a:rPr>
              <a:t> And be kind to one another, tenderhearted, </a:t>
            </a:r>
          </a:p>
          <a:p>
            <a:pPr algn="ctr"/>
            <a:r>
              <a:rPr lang="en-US" sz="4400" b="1" i="1" dirty="0">
                <a:solidFill>
                  <a:prstClr val="black"/>
                </a:solidFill>
                <a:latin typeface="Arabic Typesetting" panose="03020402040406030203" pitchFamily="66" charset="-78"/>
                <a:cs typeface="Arabic Typesetting" panose="03020402040406030203" pitchFamily="66" charset="-78"/>
              </a:rPr>
              <a:t>forgiving one another, just as God in Christ forgave you.</a:t>
            </a:r>
            <a:r>
              <a:rPr lang="en-US" sz="4400" dirty="0">
                <a:solidFill>
                  <a:prstClr val="black"/>
                </a:solidFill>
                <a:latin typeface="Arabic Typesetting" panose="03020402040406030203" pitchFamily="66" charset="-78"/>
                <a:cs typeface="Arabic Typesetting" panose="03020402040406030203" pitchFamily="66" charset="-78"/>
              </a:rPr>
              <a:t>”</a:t>
            </a:r>
            <a:r>
              <a:rPr lang="en-US" sz="3200" dirty="0">
                <a:solidFill>
                  <a:prstClr val="black"/>
                </a:solidFill>
                <a:latin typeface="Arabic Typesetting" panose="03020402040406030203" pitchFamily="66" charset="-78"/>
                <a:cs typeface="Arabic Typesetting" panose="03020402040406030203" pitchFamily="66" charset="-78"/>
              </a:rPr>
              <a:t> </a:t>
            </a:r>
          </a:p>
          <a:p>
            <a:pPr algn="r"/>
            <a:r>
              <a:rPr lang="en-US" sz="3200" b="1" dirty="0">
                <a:solidFill>
                  <a:prstClr val="black"/>
                </a:solidFill>
                <a:latin typeface="Arabic Typesetting" panose="03020402040406030203" pitchFamily="66" charset="-78"/>
                <a:cs typeface="Arabic Typesetting" panose="03020402040406030203" pitchFamily="66" charset="-78"/>
              </a:rPr>
              <a:t>Ephesians 4:30-32</a:t>
            </a:r>
            <a:r>
              <a:rPr lang="en-US" sz="3200" dirty="0">
                <a:solidFill>
                  <a:prstClr val="black"/>
                </a:solidFill>
                <a:latin typeface="Arabic Typesetting" panose="03020402040406030203" pitchFamily="66" charset="-78"/>
                <a:cs typeface="Arabic Typesetting" panose="03020402040406030203" pitchFamily="66" charset="-78"/>
              </a:rPr>
              <a:t>  </a:t>
            </a:r>
          </a:p>
          <a:p>
            <a:endParaRPr lang="en-US" sz="2400" dirty="0">
              <a:solidFill>
                <a:prstClr val="black"/>
              </a:solidFill>
            </a:endParaRPr>
          </a:p>
        </p:txBody>
      </p:sp>
    </p:spTree>
    <p:extLst>
      <p:ext uri="{BB962C8B-B14F-4D97-AF65-F5344CB8AC3E}">
        <p14:creationId xmlns:p14="http://schemas.microsoft.com/office/powerpoint/2010/main" val="25701558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2133600"/>
            <a:ext cx="7696200" cy="1815882"/>
          </a:xfrm>
          <a:prstGeom prst="rect">
            <a:avLst/>
          </a:prstGeom>
        </p:spPr>
        <p:txBody>
          <a:bodyPr wrap="square">
            <a:spAutoFit/>
          </a:bodyPr>
          <a:lstStyle/>
          <a:p>
            <a:pPr algn="ctr"/>
            <a:r>
              <a:rPr lang="en-US" dirty="0">
                <a:solidFill>
                  <a:prstClr val="black"/>
                </a:solidFill>
              </a:rPr>
              <a:t>  </a:t>
            </a:r>
            <a:r>
              <a:rPr lang="en-US" sz="2800" dirty="0">
                <a:solidFill>
                  <a:prstClr val="black"/>
                </a:solidFill>
              </a:rPr>
              <a:t>a natural response to  </a:t>
            </a:r>
          </a:p>
          <a:p>
            <a:pPr algn="ctr"/>
            <a:r>
              <a:rPr lang="en-US" sz="2800" dirty="0">
                <a:solidFill>
                  <a:prstClr val="black"/>
                </a:solidFill>
              </a:rPr>
              <a:t>our circumstances, mood</a:t>
            </a:r>
          </a:p>
          <a:p>
            <a:pPr algn="ctr"/>
            <a:r>
              <a:rPr lang="en-US" sz="2800" dirty="0">
                <a:solidFill>
                  <a:prstClr val="black"/>
                </a:solidFill>
              </a:rPr>
              <a:t>or</a:t>
            </a:r>
          </a:p>
          <a:p>
            <a:pPr algn="ctr"/>
            <a:r>
              <a:rPr lang="en-US" sz="2800" dirty="0">
                <a:solidFill>
                  <a:prstClr val="black"/>
                </a:solidFill>
              </a:rPr>
              <a:t>relationships with others </a:t>
            </a:r>
          </a:p>
        </p:txBody>
      </p:sp>
      <p:sp>
        <p:nvSpPr>
          <p:cNvPr id="3" name="Title 2"/>
          <p:cNvSpPr>
            <a:spLocks noGrp="1"/>
          </p:cNvSpPr>
          <p:nvPr>
            <p:ph type="title"/>
          </p:nvPr>
        </p:nvSpPr>
        <p:spPr>
          <a:xfrm>
            <a:off x="457200" y="762000"/>
            <a:ext cx="8229600" cy="1143000"/>
          </a:xfrm>
        </p:spPr>
        <p:txBody>
          <a:bodyPr>
            <a:normAutofit fontScale="90000"/>
          </a:bodyPr>
          <a:lstStyle/>
          <a:p>
            <a:r>
              <a:rPr lang="en-US" dirty="0" err="1" smtClean="0"/>
              <a:t>E·mo·tions</a:t>
            </a:r>
            <a:r>
              <a:rPr lang="en-US" dirty="0" smtClean="0"/>
              <a:t> </a:t>
            </a:r>
            <a:r>
              <a:rPr lang="en-US" dirty="0"/>
              <a:t/>
            </a:r>
            <a:br>
              <a:rPr lang="en-US" dirty="0"/>
            </a:br>
            <a:r>
              <a:rPr lang="en-US" dirty="0"/>
              <a:t>(</a:t>
            </a:r>
            <a:r>
              <a:rPr lang="en-US" dirty="0" err="1"/>
              <a:t>əˈ</a:t>
            </a:r>
            <a:r>
              <a:rPr lang="en-US" dirty="0" err="1" smtClean="0"/>
              <a:t>mōSH</a:t>
            </a:r>
            <a:r>
              <a:rPr lang="en-US" dirty="0" smtClean="0"/>
              <a:t>(ə)ns)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281488"/>
            <a:ext cx="3030537" cy="170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61321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3378" y="1572746"/>
            <a:ext cx="21336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C:\Users\Eileen\Pictures\newspaper emotion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410590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Eileen\Pictures\newspaper emotions 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9443" y="1184489"/>
            <a:ext cx="2286000" cy="2521857"/>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Eileen\Pictures\newspaper emotion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4136792"/>
            <a:ext cx="2124075" cy="215265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9280" y="529544"/>
            <a:ext cx="1792287"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14705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TOXIC EMOTIONS </a:t>
            </a:r>
          </a:p>
        </p:txBody>
      </p:sp>
      <p:sp>
        <p:nvSpPr>
          <p:cNvPr id="3" name="Content Placeholder 2"/>
          <p:cNvSpPr>
            <a:spLocks noGrp="1"/>
          </p:cNvSpPr>
          <p:nvPr>
            <p:ph idx="1"/>
          </p:nvPr>
        </p:nvSpPr>
        <p:spPr>
          <a:xfrm>
            <a:off x="3124200" y="1600200"/>
            <a:ext cx="2209800" cy="4525963"/>
          </a:xfrm>
        </p:spPr>
        <p:txBody>
          <a:bodyPr>
            <a:normAutofit fontScale="85000" lnSpcReduction="20000"/>
          </a:bodyPr>
          <a:lstStyle/>
          <a:p>
            <a:r>
              <a:rPr lang="en-US" sz="6000" u="sng" dirty="0"/>
              <a:t>F</a:t>
            </a:r>
            <a:r>
              <a:rPr lang="en-US" dirty="0"/>
              <a:t>EAR</a:t>
            </a:r>
          </a:p>
          <a:p>
            <a:endParaRPr lang="en-US" dirty="0"/>
          </a:p>
          <a:p>
            <a:r>
              <a:rPr lang="en-US" sz="6000" u="sng" dirty="0"/>
              <a:t>A</a:t>
            </a:r>
            <a:r>
              <a:rPr lang="en-US" dirty="0"/>
              <a:t>NGER</a:t>
            </a:r>
          </a:p>
          <a:p>
            <a:endParaRPr lang="en-US" dirty="0"/>
          </a:p>
          <a:p>
            <a:r>
              <a:rPr lang="en-US" sz="6100" u="sng" dirty="0"/>
              <a:t>M</a:t>
            </a:r>
            <a:r>
              <a:rPr lang="en-US" dirty="0"/>
              <a:t>ALICE  </a:t>
            </a:r>
          </a:p>
          <a:p>
            <a:endParaRPr lang="en-US" dirty="0"/>
          </a:p>
          <a:p>
            <a:r>
              <a:rPr lang="en-US" sz="6100" u="sng" dirty="0"/>
              <a:t>E</a:t>
            </a:r>
            <a:r>
              <a:rPr lang="en-US" dirty="0"/>
              <a:t>NVY </a:t>
            </a:r>
          </a:p>
        </p:txBody>
      </p:sp>
    </p:spTree>
    <p:extLst>
      <p:ext uri="{BB962C8B-B14F-4D97-AF65-F5344CB8AC3E}">
        <p14:creationId xmlns:p14="http://schemas.microsoft.com/office/powerpoint/2010/main" val="22162076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TOXIC INFLUENCES </a:t>
            </a:r>
            <a:endParaRPr lang="en-US" b="1" dirty="0"/>
          </a:p>
        </p:txBody>
      </p:sp>
      <p:sp>
        <p:nvSpPr>
          <p:cNvPr id="3" name="Content Placeholder 2"/>
          <p:cNvSpPr>
            <a:spLocks noGrp="1"/>
          </p:cNvSpPr>
          <p:nvPr>
            <p:ph idx="1"/>
          </p:nvPr>
        </p:nvSpPr>
        <p:spPr/>
        <p:txBody>
          <a:bodyPr/>
          <a:lstStyle/>
          <a:p>
            <a:pPr marL="0" indent="0">
              <a:buNone/>
            </a:pPr>
            <a:r>
              <a:rPr lang="en-US" dirty="0"/>
              <a:t>	“Anything that draws us from God”</a:t>
            </a:r>
          </a:p>
          <a:p>
            <a:pPr marL="0" indent="0">
              <a:buNone/>
            </a:pP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743200"/>
            <a:ext cx="3644251"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181600" y="5005457"/>
            <a:ext cx="2514600" cy="707886"/>
          </a:xfrm>
          <a:prstGeom prst="rect">
            <a:avLst/>
          </a:prstGeom>
          <a:noFill/>
        </p:spPr>
        <p:txBody>
          <a:bodyPr wrap="square" rtlCol="0">
            <a:spAutoFit/>
          </a:bodyPr>
          <a:lstStyle/>
          <a:p>
            <a:r>
              <a:rPr lang="en-US" sz="4000" b="1" dirty="0">
                <a:solidFill>
                  <a:prstClr val="black"/>
                </a:solidFill>
                <a:latin typeface="Arabic Typesetting" panose="03020402040406030203" pitchFamily="66" charset="-78"/>
                <a:cs typeface="Arabic Typesetting" panose="03020402040406030203" pitchFamily="66" charset="-78"/>
              </a:rPr>
              <a:t>1 John 2:15-17</a:t>
            </a:r>
          </a:p>
        </p:txBody>
      </p:sp>
    </p:spTree>
    <p:extLst>
      <p:ext uri="{BB962C8B-B14F-4D97-AF65-F5344CB8AC3E}">
        <p14:creationId xmlns:p14="http://schemas.microsoft.com/office/powerpoint/2010/main" val="9092666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Culture Messaging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47800"/>
            <a:ext cx="7924800" cy="4495800"/>
          </a:xfrm>
          <a:prstGeom prst="rect">
            <a:avLst/>
          </a:prstGeom>
        </p:spPr>
      </p:pic>
    </p:spTree>
    <p:extLst>
      <p:ext uri="{BB962C8B-B14F-4D97-AF65-F5344CB8AC3E}">
        <p14:creationId xmlns:p14="http://schemas.microsoft.com/office/powerpoint/2010/main" val="34292629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Culture Messaging </a:t>
            </a:r>
          </a:p>
        </p:txBody>
      </p:sp>
      <p:graphicFrame>
        <p:nvGraphicFramePr>
          <p:cNvPr id="4" name="Table 3"/>
          <p:cNvGraphicFramePr>
            <a:graphicFrameLocks noGrp="1"/>
          </p:cNvGraphicFramePr>
          <p:nvPr>
            <p:extLst>
              <p:ext uri="{D42A27DB-BD31-4B8C-83A1-F6EECF244321}">
                <p14:modId xmlns:p14="http://schemas.microsoft.com/office/powerpoint/2010/main" val="3774192159"/>
              </p:ext>
            </p:extLst>
          </p:nvPr>
        </p:nvGraphicFramePr>
        <p:xfrm>
          <a:off x="1531620" y="1767681"/>
          <a:ext cx="6080760" cy="3855720"/>
        </p:xfrm>
        <a:graphic>
          <a:graphicData uri="http://schemas.openxmlformats.org/drawingml/2006/table">
            <a:tbl>
              <a:tblPr firstRow="1" firstCol="1" bandRow="1">
                <a:tableStyleId>{5C22544A-7EE6-4342-B048-85BDC9FD1C3A}</a:tableStyleId>
              </a:tblPr>
              <a:tblGrid>
                <a:gridCol w="3040380">
                  <a:extLst>
                    <a:ext uri="{9D8B030D-6E8A-4147-A177-3AD203B41FA5}">
                      <a16:colId xmlns:a16="http://schemas.microsoft.com/office/drawing/2014/main" xmlns="" val="20000"/>
                    </a:ext>
                  </a:extLst>
                </a:gridCol>
                <a:gridCol w="3040380">
                  <a:extLst>
                    <a:ext uri="{9D8B030D-6E8A-4147-A177-3AD203B41FA5}">
                      <a16:colId xmlns:a16="http://schemas.microsoft.com/office/drawing/2014/main" xmlns="" val="20001"/>
                    </a:ext>
                  </a:extLst>
                </a:gridCol>
              </a:tblGrid>
              <a:tr h="0">
                <a:tc>
                  <a:txBody>
                    <a:bodyPr/>
                    <a:lstStyle/>
                    <a:p>
                      <a:pPr marL="0" marR="0" algn="ctr">
                        <a:spcBef>
                          <a:spcPts val="0"/>
                        </a:spcBef>
                        <a:spcAft>
                          <a:spcPts val="0"/>
                        </a:spcAft>
                      </a:pPr>
                      <a:endParaRPr lang="en-US" sz="1100" dirty="0">
                        <a:effectLst/>
                      </a:endParaRPr>
                    </a:p>
                    <a:p>
                      <a:pPr marL="0" marR="0" algn="ctr">
                        <a:spcBef>
                          <a:spcPts val="0"/>
                        </a:spcBef>
                        <a:spcAft>
                          <a:spcPts val="0"/>
                        </a:spcAft>
                      </a:pPr>
                      <a:r>
                        <a:rPr lang="en-US" sz="1100" dirty="0">
                          <a:effectLst/>
                        </a:rPr>
                        <a:t>ON THE TOPIC OF…</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endParaRPr lang="en-US" sz="1100" dirty="0">
                        <a:effectLst/>
                      </a:endParaRPr>
                    </a:p>
                    <a:p>
                      <a:pPr marL="0" marR="0" algn="ctr">
                        <a:spcBef>
                          <a:spcPts val="0"/>
                        </a:spcBef>
                        <a:spcAft>
                          <a:spcPts val="0"/>
                        </a:spcAft>
                      </a:pPr>
                      <a:r>
                        <a:rPr lang="en-US" sz="1100" dirty="0">
                          <a:effectLst/>
                        </a:rPr>
                        <a:t>THE DOMINANT MESSAGE OF OUR CULTURE IS…</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0">
                <a:tc>
                  <a:txBody>
                    <a:bodyPr/>
                    <a:lstStyle/>
                    <a:p>
                      <a:pPr marL="0" marR="0" algn="ctr">
                        <a:spcBef>
                          <a:spcPts val="0"/>
                        </a:spcBef>
                        <a:spcAft>
                          <a:spcPts val="0"/>
                        </a:spcAft>
                      </a:pPr>
                      <a:r>
                        <a:rPr lang="en-US" sz="1100" dirty="0">
                          <a:effectLst/>
                        </a:rPr>
                        <a:t> </a:t>
                      </a:r>
                    </a:p>
                    <a:p>
                      <a:pPr marL="0" marR="0" algn="ctr">
                        <a:spcBef>
                          <a:spcPts val="0"/>
                        </a:spcBef>
                        <a:spcAft>
                          <a:spcPts val="0"/>
                        </a:spcAft>
                      </a:pPr>
                      <a:r>
                        <a:rPr lang="en-US" sz="1100" dirty="0">
                          <a:effectLst/>
                        </a:rPr>
                        <a:t>MONEY</a:t>
                      </a:r>
                    </a:p>
                    <a:p>
                      <a:pPr marL="0" marR="0" algn="ctr">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aseline="0" dirty="0" smtClean="0">
                          <a:effectLst/>
                        </a:rPr>
                        <a:t>“Get all you can and spend all you can</a:t>
                      </a:r>
                      <a:r>
                        <a:rPr lang="en-US" sz="1100" dirty="0" smtClean="0">
                          <a:effectLst/>
                        </a:rPr>
                        <a:t>.”</a:t>
                      </a:r>
                      <a:endParaRPr lang="en-US" sz="1100" dirty="0" smtClean="0">
                        <a:effectLst/>
                        <a:latin typeface="+mn-lt"/>
                        <a:ea typeface="Calibri"/>
                        <a:cs typeface="Times New Roman"/>
                      </a:endParaRPr>
                    </a:p>
                    <a:p>
                      <a:pPr marL="0" marR="0" algn="ctr">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2"/>
                  </a:ext>
                </a:extLst>
              </a:tr>
              <a:tr h="0">
                <a:tc>
                  <a:txBody>
                    <a:bodyPr/>
                    <a:lstStyle/>
                    <a:p>
                      <a:pPr marL="0" marR="0" algn="ctr">
                        <a:spcBef>
                          <a:spcPts val="0"/>
                        </a:spcBef>
                        <a:spcAft>
                          <a:spcPts val="0"/>
                        </a:spcAft>
                      </a:pPr>
                      <a:r>
                        <a:rPr lang="en-US" sz="1100">
                          <a:effectLst/>
                        </a:rPr>
                        <a:t> </a:t>
                      </a:r>
                    </a:p>
                    <a:p>
                      <a:pPr marL="0" marR="0" algn="ctr">
                        <a:spcBef>
                          <a:spcPts val="0"/>
                        </a:spcBef>
                        <a:spcAft>
                          <a:spcPts val="0"/>
                        </a:spcAft>
                      </a:pPr>
                      <a:r>
                        <a:rPr lang="en-US" sz="1100">
                          <a:effectLst/>
                        </a:rPr>
                        <a:t>MARRIAGE</a:t>
                      </a:r>
                    </a:p>
                    <a:p>
                      <a:pPr marL="0" marR="0" algn="ctr">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3"/>
                  </a:ext>
                </a:extLst>
              </a:tr>
              <a:tr h="0">
                <a:tc>
                  <a:txBody>
                    <a:bodyPr/>
                    <a:lstStyle/>
                    <a:p>
                      <a:pPr marL="0" marR="0" algn="ctr">
                        <a:spcBef>
                          <a:spcPts val="0"/>
                        </a:spcBef>
                        <a:spcAft>
                          <a:spcPts val="0"/>
                        </a:spcAft>
                      </a:pPr>
                      <a:r>
                        <a:rPr lang="en-US" sz="1100">
                          <a:effectLst/>
                        </a:rPr>
                        <a:t> </a:t>
                      </a:r>
                    </a:p>
                    <a:p>
                      <a:pPr marL="0" marR="0" algn="ctr">
                        <a:spcBef>
                          <a:spcPts val="0"/>
                        </a:spcBef>
                        <a:spcAft>
                          <a:spcPts val="0"/>
                        </a:spcAft>
                      </a:pPr>
                      <a:r>
                        <a:rPr lang="en-US" sz="1100">
                          <a:effectLst/>
                        </a:rPr>
                        <a:t>HAPPINESS</a:t>
                      </a:r>
                    </a:p>
                    <a:p>
                      <a:pPr marL="0" marR="0" algn="ctr">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4"/>
                  </a:ext>
                </a:extLst>
              </a:tr>
              <a:tr h="0">
                <a:tc>
                  <a:txBody>
                    <a:bodyPr/>
                    <a:lstStyle/>
                    <a:p>
                      <a:pPr marL="0" marR="0" algn="ctr">
                        <a:spcBef>
                          <a:spcPts val="0"/>
                        </a:spcBef>
                        <a:spcAft>
                          <a:spcPts val="0"/>
                        </a:spcAft>
                      </a:pPr>
                      <a:r>
                        <a:rPr lang="en-US" sz="1100">
                          <a:effectLst/>
                        </a:rPr>
                        <a:t> </a:t>
                      </a:r>
                    </a:p>
                    <a:p>
                      <a:pPr marL="0" marR="0" algn="ctr">
                        <a:spcBef>
                          <a:spcPts val="0"/>
                        </a:spcBef>
                        <a:spcAft>
                          <a:spcPts val="0"/>
                        </a:spcAft>
                      </a:pPr>
                      <a:r>
                        <a:rPr lang="en-US" sz="1100">
                          <a:effectLst/>
                        </a:rPr>
                        <a:t>SEX</a:t>
                      </a:r>
                    </a:p>
                    <a:p>
                      <a:pPr marL="0" marR="0" algn="ctr">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5"/>
                  </a:ext>
                </a:extLst>
              </a:tr>
              <a:tr h="0">
                <a:tc>
                  <a:txBody>
                    <a:bodyPr/>
                    <a:lstStyle/>
                    <a:p>
                      <a:pPr marL="0" marR="0" algn="ctr">
                        <a:spcBef>
                          <a:spcPts val="0"/>
                        </a:spcBef>
                        <a:spcAft>
                          <a:spcPts val="0"/>
                        </a:spcAft>
                      </a:pPr>
                      <a:r>
                        <a:rPr lang="en-US" sz="1100">
                          <a:effectLst/>
                        </a:rPr>
                        <a:t> </a:t>
                      </a:r>
                    </a:p>
                    <a:p>
                      <a:pPr marL="0" marR="0" algn="ctr">
                        <a:spcBef>
                          <a:spcPts val="0"/>
                        </a:spcBef>
                        <a:spcAft>
                          <a:spcPts val="0"/>
                        </a:spcAft>
                      </a:pPr>
                      <a:r>
                        <a:rPr lang="en-US" sz="1100">
                          <a:effectLst/>
                        </a:rPr>
                        <a:t>SUCCESS</a:t>
                      </a:r>
                    </a:p>
                    <a:p>
                      <a:pPr marL="0" marR="0" algn="ctr">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6"/>
                  </a:ext>
                </a:extLst>
              </a:tr>
              <a:tr h="0">
                <a:tc>
                  <a:txBody>
                    <a:bodyPr/>
                    <a:lstStyle/>
                    <a:p>
                      <a:pPr marL="0" marR="0" algn="ctr">
                        <a:spcBef>
                          <a:spcPts val="0"/>
                        </a:spcBef>
                        <a:spcAft>
                          <a:spcPts val="0"/>
                        </a:spcAft>
                      </a:pPr>
                      <a:r>
                        <a:rPr lang="en-US" sz="1100">
                          <a:effectLst/>
                        </a:rPr>
                        <a:t> </a:t>
                      </a:r>
                    </a:p>
                    <a:p>
                      <a:pPr marL="0" marR="0" algn="ctr">
                        <a:spcBef>
                          <a:spcPts val="0"/>
                        </a:spcBef>
                        <a:spcAft>
                          <a:spcPts val="0"/>
                        </a:spcAft>
                      </a:pPr>
                      <a:r>
                        <a:rPr lang="en-US" sz="1100">
                          <a:effectLst/>
                        </a:rPr>
                        <a:t>APPEARANCE/BEAUTY</a:t>
                      </a:r>
                    </a:p>
                    <a:p>
                      <a:pPr marL="0" marR="0" algn="ctr">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7"/>
                  </a:ext>
                </a:extLst>
              </a:tr>
              <a:tr h="0">
                <a:tc>
                  <a:txBody>
                    <a:bodyPr/>
                    <a:lstStyle/>
                    <a:p>
                      <a:pPr marL="0" marR="0" algn="ctr">
                        <a:spcBef>
                          <a:spcPts val="0"/>
                        </a:spcBef>
                        <a:spcAft>
                          <a:spcPts val="0"/>
                        </a:spcAft>
                      </a:pPr>
                      <a:r>
                        <a:rPr lang="en-US" sz="1100">
                          <a:effectLst/>
                        </a:rPr>
                        <a:t> </a:t>
                      </a:r>
                    </a:p>
                    <a:p>
                      <a:pPr marL="0" marR="0" algn="ctr">
                        <a:spcBef>
                          <a:spcPts val="0"/>
                        </a:spcBef>
                        <a:spcAft>
                          <a:spcPts val="0"/>
                        </a:spcAft>
                      </a:pPr>
                      <a:r>
                        <a:rPr lang="en-US" sz="1100">
                          <a:effectLst/>
                        </a:rPr>
                        <a:t>WORK</a:t>
                      </a:r>
                    </a:p>
                    <a:p>
                      <a:pPr marL="0" marR="0" algn="ctr">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41989249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676400"/>
            <a:ext cx="7620000" cy="1828800"/>
          </a:xfrm>
        </p:spPr>
        <p:txBody>
          <a:bodyPr>
            <a:normAutofit fontScale="90000"/>
          </a:bodyPr>
          <a:lstStyle/>
          <a:p>
            <a:r>
              <a:rPr lang="en-US" sz="3100" dirty="0" smtClean="0"/>
              <a:t/>
            </a:r>
            <a:br>
              <a:rPr lang="en-US" sz="3100" dirty="0" smtClean="0"/>
            </a:br>
            <a:r>
              <a:rPr lang="en-US" sz="3100" dirty="0"/>
              <a:t/>
            </a:r>
            <a:br>
              <a:rPr lang="en-US" sz="3100" dirty="0"/>
            </a:br>
            <a:r>
              <a:rPr lang="en-US" sz="3100" dirty="0" smtClean="0"/>
              <a:t>THE </a:t>
            </a:r>
            <a:r>
              <a:rPr lang="en-US" sz="3100" dirty="0"/>
              <a:t>APOSTLE PETER’S ANSWER</a:t>
            </a:r>
            <a:br>
              <a:rPr lang="en-US" sz="3100" dirty="0"/>
            </a:br>
            <a:r>
              <a:rPr lang="en-US" sz="3100" dirty="0"/>
              <a:t>How to Sustain a Healthy Soul?</a:t>
            </a:r>
            <a:br>
              <a:rPr lang="en-US" sz="3100" dirty="0"/>
            </a:br>
            <a:r>
              <a:rPr lang="en-US" sz="3100" dirty="0" smtClean="0"/>
              <a:t/>
            </a:r>
            <a:br>
              <a:rPr lang="en-US" sz="3100" dirty="0" smtClean="0"/>
            </a:br>
            <a:r>
              <a:rPr lang="en-US" sz="3100" dirty="0" smtClean="0"/>
              <a:t>Gird </a:t>
            </a:r>
            <a:r>
              <a:rPr lang="en-US" sz="3100" dirty="0"/>
              <a:t>up the loins of your mind, be sober, and hope to the end for the grace that is to be brought unto you at the revelation of Jesus Christ; </a:t>
            </a:r>
            <a:br>
              <a:rPr lang="en-US" sz="3100" dirty="0"/>
            </a:br>
            <a:r>
              <a:rPr lang="en-US" sz="3100" dirty="0"/>
              <a:t>{to the end: Gr. perfectly}  </a:t>
            </a:r>
            <a:r>
              <a:rPr lang="en-US" sz="3100" dirty="0" smtClean="0"/>
              <a:t/>
            </a:r>
            <a:br>
              <a:rPr lang="en-US" sz="3100" dirty="0" smtClean="0"/>
            </a:br>
            <a:r>
              <a:rPr lang="en-US" sz="3100" dirty="0" smtClean="0"/>
              <a:t>1 Peter 1:13</a:t>
            </a:r>
            <a:r>
              <a:rPr lang="en-US" sz="3100" dirty="0"/>
              <a:t/>
            </a:r>
            <a:br>
              <a:rPr lang="en-US" sz="3100" dirty="0"/>
            </a:br>
            <a:r>
              <a:rPr lang="en-US" dirty="0"/>
              <a:t> </a:t>
            </a:r>
            <a:br>
              <a:rPr lang="en-US" dirty="0"/>
            </a:br>
            <a:endParaRPr lang="en-US" dirty="0"/>
          </a:p>
        </p:txBody>
      </p:sp>
      <p:sp>
        <p:nvSpPr>
          <p:cNvPr id="3" name="Subtitle 2"/>
          <p:cNvSpPr>
            <a:spLocks noGrp="1"/>
          </p:cNvSpPr>
          <p:nvPr>
            <p:ph type="subTitle" idx="1"/>
          </p:nvPr>
        </p:nvSpPr>
        <p:spPr>
          <a:xfrm>
            <a:off x="1371600" y="4343400"/>
            <a:ext cx="6400800" cy="1752600"/>
          </a:xfrm>
        </p:spPr>
        <p:txBody>
          <a:bodyPr>
            <a:normAutofit fontScale="85000" lnSpcReduction="10000"/>
          </a:bodyPr>
          <a:lstStyle/>
          <a:p>
            <a:r>
              <a:rPr lang="en-US" b="1" dirty="0">
                <a:solidFill>
                  <a:schemeClr val="tx1"/>
                </a:solidFill>
              </a:rPr>
              <a:t>“Prepare your minds for action; </a:t>
            </a:r>
          </a:p>
          <a:p>
            <a:r>
              <a:rPr lang="en-US" b="1" dirty="0">
                <a:solidFill>
                  <a:schemeClr val="tx1"/>
                </a:solidFill>
              </a:rPr>
              <a:t>be self-controlled; </a:t>
            </a:r>
          </a:p>
          <a:p>
            <a:r>
              <a:rPr lang="en-US" b="1" dirty="0">
                <a:solidFill>
                  <a:schemeClr val="tx1"/>
                </a:solidFill>
              </a:rPr>
              <a:t>set you hope fully on the grace to be given you when Jesus Christ is revealed.”</a:t>
            </a:r>
          </a:p>
          <a:p>
            <a:endParaRPr lang="en-US" dirty="0"/>
          </a:p>
        </p:txBody>
      </p:sp>
    </p:spTree>
    <p:extLst>
      <p:ext uri="{BB962C8B-B14F-4D97-AF65-F5344CB8AC3E}">
        <p14:creationId xmlns:p14="http://schemas.microsoft.com/office/powerpoint/2010/main" val="34459796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A I M</a:t>
            </a:r>
          </a:p>
        </p:txBody>
      </p:sp>
      <p:sp>
        <p:nvSpPr>
          <p:cNvPr id="3" name="Content Placeholder 2"/>
          <p:cNvSpPr>
            <a:spLocks noGrp="1"/>
          </p:cNvSpPr>
          <p:nvPr>
            <p:ph idx="1"/>
          </p:nvPr>
        </p:nvSpPr>
        <p:spPr>
          <a:xfrm>
            <a:off x="990600" y="1981201"/>
            <a:ext cx="7467600" cy="2057400"/>
          </a:xfrm>
        </p:spPr>
        <p:txBody>
          <a:bodyPr>
            <a:normAutofit lnSpcReduction="10000"/>
          </a:bodyPr>
          <a:lstStyle/>
          <a:p>
            <a:r>
              <a:rPr lang="en-US" sz="4000" b="1" u="sng" dirty="0"/>
              <a:t>A</a:t>
            </a:r>
            <a:r>
              <a:rPr lang="en-US" dirty="0"/>
              <a:t>wareness</a:t>
            </a:r>
          </a:p>
          <a:p>
            <a:r>
              <a:rPr lang="en-US" sz="4000" b="1" u="sng" dirty="0"/>
              <a:t>I</a:t>
            </a:r>
            <a:r>
              <a:rPr lang="en-US" dirty="0"/>
              <a:t>ntentionality</a:t>
            </a:r>
          </a:p>
          <a:p>
            <a:r>
              <a:rPr lang="en-US" sz="4000" b="1" u="sng" dirty="0"/>
              <a:t>M</a:t>
            </a:r>
            <a:r>
              <a:rPr lang="en-US" dirty="0"/>
              <a:t>aturity </a:t>
            </a: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581400"/>
            <a:ext cx="4611007"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38648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Owner\Pictures\Soul Detox 6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685800"/>
            <a:ext cx="7248682"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873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AWARENESS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95400"/>
            <a:ext cx="7562523" cy="4595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85336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INTENTIONALLY </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6800" y="1371600"/>
            <a:ext cx="6705600" cy="4805362"/>
          </a:xfrm>
        </p:spPr>
      </p:pic>
    </p:spTree>
    <p:extLst>
      <p:ext uri="{BB962C8B-B14F-4D97-AF65-F5344CB8AC3E}">
        <p14:creationId xmlns:p14="http://schemas.microsoft.com/office/powerpoint/2010/main" val="20514865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MATURITY</a:t>
            </a:r>
            <a:endParaRPr lang="en-US"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616" y="1143000"/>
            <a:ext cx="7624714" cy="5257800"/>
          </a:xfrm>
          <a:prstGeom prst="rect">
            <a:avLst/>
          </a:prstGeom>
        </p:spPr>
      </p:pic>
    </p:spTree>
    <p:extLst>
      <p:ext uri="{BB962C8B-B14F-4D97-AF65-F5344CB8AC3E}">
        <p14:creationId xmlns:p14="http://schemas.microsoft.com/office/powerpoint/2010/main" val="32344506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714" y="608570"/>
            <a:ext cx="37592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906162"/>
            <a:ext cx="37592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5314" y="3363098"/>
            <a:ext cx="33020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3515498"/>
            <a:ext cx="33528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96273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5036" y="3162300"/>
            <a:ext cx="5290127"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371600"/>
            <a:ext cx="3176970" cy="190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idx="4294967295"/>
          </p:nvPr>
        </p:nvSpPr>
        <p:spPr>
          <a:xfrm>
            <a:off x="0" y="274638"/>
            <a:ext cx="8229600" cy="1143000"/>
          </a:xfrm>
        </p:spPr>
        <p:txBody>
          <a:bodyPr/>
          <a:lstStyle/>
          <a:p>
            <a:r>
              <a:rPr lang="en-US" dirty="0"/>
              <a:t> </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0558" y="1143000"/>
            <a:ext cx="3305175" cy="1902362"/>
          </a:xfrm>
          <a:prstGeom prst="rect">
            <a:avLst/>
          </a:prstGeom>
        </p:spPr>
      </p:pic>
    </p:spTree>
    <p:extLst>
      <p:ext uri="{BB962C8B-B14F-4D97-AF65-F5344CB8AC3E}">
        <p14:creationId xmlns:p14="http://schemas.microsoft.com/office/powerpoint/2010/main" val="4667744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46086"/>
            <a:ext cx="7696200" cy="3429000"/>
          </a:xfrm>
        </p:spPr>
        <p:txBody>
          <a:bodyPr>
            <a:normAutofit/>
          </a:bodyPr>
          <a:lstStyle/>
          <a:p>
            <a:r>
              <a:rPr lang="en-US" sz="3600" b="1" dirty="0" smtClean="0">
                <a:latin typeface="Arial Narrow" panose="020B0606020202030204" pitchFamily="34" charset="0"/>
                <a:cs typeface="Arabic Typesetting" panose="03020402040406030203" pitchFamily="66" charset="-78"/>
              </a:rPr>
              <a:t>A </a:t>
            </a:r>
            <a:r>
              <a:rPr lang="en-US" sz="3600" b="1" i="1" dirty="0">
                <a:latin typeface="Arial Narrow" panose="020B0606020202030204" pitchFamily="34" charset="0"/>
                <a:cs typeface="Arabic Typesetting" panose="03020402040406030203" pitchFamily="66" charset="-78"/>
              </a:rPr>
              <a:t>process</a:t>
            </a:r>
            <a:r>
              <a:rPr lang="en-US" sz="3600" b="1" dirty="0">
                <a:latin typeface="Arial Narrow" panose="020B0606020202030204" pitchFamily="34" charset="0"/>
                <a:cs typeface="Arabic Typesetting" panose="03020402040406030203" pitchFamily="66" charset="-78"/>
              </a:rPr>
              <a:t> or </a:t>
            </a:r>
            <a:r>
              <a:rPr lang="en-US" sz="3600" b="1" i="1" dirty="0">
                <a:latin typeface="Arial Narrow" panose="020B0606020202030204" pitchFamily="34" charset="0"/>
                <a:cs typeface="Arabic Typesetting" panose="03020402040406030203" pitchFamily="66" charset="-78"/>
              </a:rPr>
              <a:t>period of time </a:t>
            </a:r>
            <a:r>
              <a:rPr lang="en-US" sz="3600" b="1" dirty="0" smtClean="0">
                <a:latin typeface="Arial Narrow" panose="020B0606020202030204" pitchFamily="34" charset="0"/>
                <a:cs typeface="Arabic Typesetting" panose="03020402040406030203" pitchFamily="66" charset="-78"/>
              </a:rPr>
              <a:t>in </a:t>
            </a:r>
            <a:r>
              <a:rPr lang="en-US" sz="3600" b="1" dirty="0">
                <a:latin typeface="Arial Narrow" panose="020B0606020202030204" pitchFamily="34" charset="0"/>
                <a:cs typeface="Arabic Typesetting" panose="03020402040406030203" pitchFamily="66" charset="-78"/>
              </a:rPr>
              <a:t>which one </a:t>
            </a:r>
            <a:r>
              <a:rPr lang="en-US" sz="3600" b="1" cap="all" dirty="0">
                <a:latin typeface="Arial Narrow" panose="020B0606020202030204" pitchFamily="34" charset="0"/>
                <a:cs typeface="Arabic Typesetting" panose="03020402040406030203" pitchFamily="66" charset="-78"/>
              </a:rPr>
              <a:t>abstains from </a:t>
            </a:r>
            <a:r>
              <a:rPr lang="en-US" sz="3600" b="1" dirty="0" smtClean="0">
                <a:latin typeface="Arial Narrow" panose="020B0606020202030204" pitchFamily="34" charset="0"/>
                <a:cs typeface="Arabic Typesetting" panose="03020402040406030203" pitchFamily="66" charset="-78"/>
              </a:rPr>
              <a:t/>
            </a:r>
            <a:br>
              <a:rPr lang="en-US" sz="3600" b="1" dirty="0" smtClean="0">
                <a:latin typeface="Arial Narrow" panose="020B0606020202030204" pitchFamily="34" charset="0"/>
                <a:cs typeface="Arabic Typesetting" panose="03020402040406030203" pitchFamily="66" charset="-78"/>
              </a:rPr>
            </a:br>
            <a:r>
              <a:rPr lang="en-US" sz="3600" b="1" dirty="0" smtClean="0">
                <a:latin typeface="Arial Narrow" panose="020B0606020202030204" pitchFamily="34" charset="0"/>
                <a:cs typeface="Arabic Typesetting" panose="03020402040406030203" pitchFamily="66" charset="-78"/>
              </a:rPr>
              <a:t>or </a:t>
            </a:r>
            <a:br>
              <a:rPr lang="en-US" sz="3600" b="1" dirty="0" smtClean="0">
                <a:latin typeface="Arial Narrow" panose="020B0606020202030204" pitchFamily="34" charset="0"/>
                <a:cs typeface="Arabic Typesetting" panose="03020402040406030203" pitchFamily="66" charset="-78"/>
              </a:rPr>
            </a:br>
            <a:r>
              <a:rPr lang="en-US" sz="3600" b="1" cap="all" dirty="0" smtClean="0">
                <a:latin typeface="Arial Narrow" panose="020B0606020202030204" pitchFamily="34" charset="0"/>
                <a:cs typeface="Arabic Typesetting" panose="03020402040406030203" pitchFamily="66" charset="-78"/>
              </a:rPr>
              <a:t>rids </a:t>
            </a:r>
            <a:r>
              <a:rPr lang="en-US" sz="3600" b="1" cap="all" dirty="0">
                <a:latin typeface="Arial Narrow" panose="020B0606020202030204" pitchFamily="34" charset="0"/>
                <a:cs typeface="Arabic Typesetting" panose="03020402040406030203" pitchFamily="66" charset="-78"/>
              </a:rPr>
              <a:t>the body </a:t>
            </a:r>
            <a:r>
              <a:rPr lang="en-US" sz="3600" b="1" dirty="0" smtClean="0">
                <a:latin typeface="Arial Narrow" panose="020B0606020202030204" pitchFamily="34" charset="0"/>
                <a:cs typeface="Arabic Typesetting" panose="03020402040406030203" pitchFamily="66" charset="-78"/>
              </a:rPr>
              <a:t/>
            </a:r>
            <a:br>
              <a:rPr lang="en-US" sz="3600" b="1" dirty="0" smtClean="0">
                <a:latin typeface="Arial Narrow" panose="020B0606020202030204" pitchFamily="34" charset="0"/>
                <a:cs typeface="Arabic Typesetting" panose="03020402040406030203" pitchFamily="66" charset="-78"/>
              </a:rPr>
            </a:br>
            <a:r>
              <a:rPr lang="en-US" sz="3600" b="1" dirty="0" smtClean="0">
                <a:latin typeface="Arial Narrow" panose="020B0606020202030204" pitchFamily="34" charset="0"/>
                <a:cs typeface="Arabic Typesetting" panose="03020402040406030203" pitchFamily="66" charset="-78"/>
              </a:rPr>
              <a:t>of </a:t>
            </a:r>
            <a:r>
              <a:rPr lang="en-US" sz="3600" b="1" dirty="0">
                <a:latin typeface="Arial Narrow" panose="020B0606020202030204" pitchFamily="34" charset="0"/>
                <a:cs typeface="Arabic Typesetting" panose="03020402040406030203" pitchFamily="66" charset="-78"/>
              </a:rPr>
              <a:t>toxic or unhealthy substances</a:t>
            </a:r>
            <a:r>
              <a:rPr lang="en-US" sz="3600" b="1" dirty="0" smtClean="0">
                <a:latin typeface="Arial Narrow" panose="020B0606020202030204" pitchFamily="34" charset="0"/>
                <a:cs typeface="Arabic Typesetting" panose="03020402040406030203" pitchFamily="66" charset="-78"/>
              </a:rPr>
              <a:t>.</a:t>
            </a:r>
            <a:endParaRPr lang="en-US" sz="3600" b="1" dirty="0">
              <a:latin typeface="Arial Narrow" panose="020B0606020202030204" pitchFamily="34" charset="0"/>
              <a:cs typeface="Arabic Typesetting" panose="03020402040406030203" pitchFamily="66" charset="-78"/>
            </a:endParaRPr>
          </a:p>
        </p:txBody>
      </p:sp>
      <p:sp>
        <p:nvSpPr>
          <p:cNvPr id="5" name="TextBox 4"/>
          <p:cNvSpPr txBox="1"/>
          <p:nvPr/>
        </p:nvSpPr>
        <p:spPr>
          <a:xfrm>
            <a:off x="1905000" y="838200"/>
            <a:ext cx="5715000" cy="707886"/>
          </a:xfrm>
          <a:prstGeom prst="rect">
            <a:avLst/>
          </a:prstGeom>
          <a:noFill/>
        </p:spPr>
        <p:txBody>
          <a:bodyPr wrap="square" rtlCol="0">
            <a:spAutoFit/>
          </a:bodyPr>
          <a:lstStyle/>
          <a:p>
            <a:pPr algn="ctr"/>
            <a:r>
              <a:rPr lang="en-US" sz="4000" b="1" dirty="0">
                <a:solidFill>
                  <a:prstClr val="black"/>
                </a:solidFill>
              </a:rPr>
              <a:t>DETOX</a:t>
            </a:r>
          </a:p>
        </p:txBody>
      </p:sp>
    </p:spTree>
    <p:extLst>
      <p:ext uri="{BB962C8B-B14F-4D97-AF65-F5344CB8AC3E}">
        <p14:creationId xmlns:p14="http://schemas.microsoft.com/office/powerpoint/2010/main" val="35064431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720840"/>
            <a:ext cx="7467600" cy="3693319"/>
          </a:xfrm>
          <a:prstGeom prst="rect">
            <a:avLst/>
          </a:prstGeom>
        </p:spPr>
        <p:txBody>
          <a:bodyPr wrap="square">
            <a:spAutoFit/>
          </a:bodyPr>
          <a:lstStyle/>
          <a:p>
            <a:pPr marL="800100" lvl="1" indent="-342900">
              <a:buFont typeface="+mj-lt"/>
              <a:buAutoNum type="arabicPeriod"/>
            </a:pPr>
            <a:r>
              <a:rPr lang="en-US" sz="3600" dirty="0">
                <a:solidFill>
                  <a:prstClr val="black"/>
                </a:solidFill>
              </a:rPr>
              <a:t>   Choose the Right Foods</a:t>
            </a:r>
          </a:p>
          <a:p>
            <a:pPr marL="800100" lvl="1" indent="-342900">
              <a:buFont typeface="+mj-lt"/>
              <a:buAutoNum type="arabicPeriod"/>
            </a:pPr>
            <a:r>
              <a:rPr lang="en-US" sz="3600" dirty="0">
                <a:solidFill>
                  <a:prstClr val="black"/>
                </a:solidFill>
              </a:rPr>
              <a:t>   Exercise and Meditation</a:t>
            </a:r>
          </a:p>
          <a:p>
            <a:pPr marL="800100" lvl="1" indent="-342900">
              <a:buFont typeface="+mj-lt"/>
              <a:buAutoNum type="arabicPeriod"/>
            </a:pPr>
            <a:r>
              <a:rPr lang="en-US" sz="3600" dirty="0">
                <a:solidFill>
                  <a:prstClr val="black"/>
                </a:solidFill>
              </a:rPr>
              <a:t>   Diet</a:t>
            </a:r>
          </a:p>
          <a:p>
            <a:pPr marL="800100" lvl="1" indent="-342900">
              <a:buFont typeface="+mj-lt"/>
              <a:buAutoNum type="arabicPeriod"/>
            </a:pPr>
            <a:r>
              <a:rPr lang="en-US" sz="3600" dirty="0">
                <a:solidFill>
                  <a:prstClr val="black"/>
                </a:solidFill>
              </a:rPr>
              <a:t>   Purify the Air You Breathe</a:t>
            </a:r>
          </a:p>
          <a:p>
            <a:pPr marL="800100" lvl="1" indent="-342900">
              <a:buFont typeface="+mj-lt"/>
              <a:buAutoNum type="arabicPeriod"/>
            </a:pPr>
            <a:r>
              <a:rPr lang="en-US" sz="3600" dirty="0">
                <a:solidFill>
                  <a:prstClr val="black"/>
                </a:solidFill>
              </a:rPr>
              <a:t>   Purify Your Body With Water</a:t>
            </a:r>
          </a:p>
          <a:p>
            <a:pPr lvl="1"/>
            <a:r>
              <a:rPr lang="en-US" sz="3600" dirty="0">
                <a:solidFill>
                  <a:prstClr val="black"/>
                </a:solidFill>
              </a:rPr>
              <a:t>6.   A Complete Body Detox</a:t>
            </a:r>
          </a:p>
          <a:p>
            <a:pPr marL="342900" indent="-342900">
              <a:buFont typeface="+mj-lt"/>
              <a:buAutoNum type="arabicPeriod"/>
            </a:pPr>
            <a:endParaRPr lang="en-US" dirty="0">
              <a:solidFill>
                <a:prstClr val="black"/>
              </a:solidFill>
            </a:endParaRPr>
          </a:p>
        </p:txBody>
      </p:sp>
      <p:sp>
        <p:nvSpPr>
          <p:cNvPr id="3" name="TextBox 2"/>
          <p:cNvSpPr txBox="1"/>
          <p:nvPr/>
        </p:nvSpPr>
        <p:spPr>
          <a:xfrm>
            <a:off x="5257800" y="5783491"/>
            <a:ext cx="2895600" cy="369332"/>
          </a:xfrm>
          <a:prstGeom prst="rect">
            <a:avLst/>
          </a:prstGeom>
          <a:noFill/>
        </p:spPr>
        <p:txBody>
          <a:bodyPr wrap="square" rtlCol="0">
            <a:spAutoFit/>
          </a:bodyPr>
          <a:lstStyle/>
          <a:p>
            <a:r>
              <a:rPr lang="en-US" dirty="0">
                <a:solidFill>
                  <a:prstClr val="black"/>
                </a:solidFill>
              </a:rPr>
              <a:t>Global Healing Center </a:t>
            </a:r>
          </a:p>
        </p:txBody>
      </p:sp>
      <p:sp>
        <p:nvSpPr>
          <p:cNvPr id="4" name="Title 3"/>
          <p:cNvSpPr>
            <a:spLocks noGrp="1"/>
          </p:cNvSpPr>
          <p:nvPr>
            <p:ph type="title"/>
          </p:nvPr>
        </p:nvSpPr>
        <p:spPr/>
        <p:txBody>
          <a:bodyPr/>
          <a:lstStyle/>
          <a:p>
            <a:r>
              <a:rPr lang="en-US" dirty="0" smtClean="0"/>
              <a:t>Six Ways to Detox </a:t>
            </a:r>
            <a:endParaRPr lang="en-US" dirty="0"/>
          </a:p>
        </p:txBody>
      </p:sp>
    </p:spTree>
    <p:extLst>
      <p:ext uri="{BB962C8B-B14F-4D97-AF65-F5344CB8AC3E}">
        <p14:creationId xmlns:p14="http://schemas.microsoft.com/office/powerpoint/2010/main" val="30729200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153400" cy="1371600"/>
          </a:xfrm>
        </p:spPr>
        <p:txBody>
          <a:bodyPr>
            <a:normAutofit/>
          </a:bodyPr>
          <a:lstStyle/>
          <a:p>
            <a:r>
              <a:rPr lang="en-US" sz="4000" b="1" dirty="0">
                <a:latin typeface="+mn-lt"/>
                <a:ea typeface="+mn-ea"/>
                <a:cs typeface="+mn-cs"/>
              </a:rPr>
              <a:t>INTENT of DETOX </a:t>
            </a:r>
          </a:p>
        </p:txBody>
      </p:sp>
      <p:sp>
        <p:nvSpPr>
          <p:cNvPr id="3" name="Content Placeholder 2"/>
          <p:cNvSpPr>
            <a:spLocks noGrp="1"/>
          </p:cNvSpPr>
          <p:nvPr>
            <p:ph idx="1"/>
          </p:nvPr>
        </p:nvSpPr>
        <p:spPr>
          <a:xfrm>
            <a:off x="457200" y="2438400"/>
            <a:ext cx="8229600" cy="3048000"/>
          </a:xfrm>
        </p:spPr>
        <p:txBody>
          <a:bodyPr>
            <a:normAutofit fontScale="85000" lnSpcReduction="20000"/>
          </a:bodyPr>
          <a:lstStyle/>
          <a:p>
            <a:pPr lvl="0"/>
            <a:r>
              <a:rPr lang="en-US" sz="4600" b="1" dirty="0" smtClean="0">
                <a:solidFill>
                  <a:schemeClr val="accent4">
                    <a:lumMod val="50000"/>
                  </a:schemeClr>
                </a:solidFill>
                <a:latin typeface="Arial Black" panose="020B0A04020102020204" pitchFamily="34" charset="0"/>
              </a:rPr>
              <a:t>New </a:t>
            </a:r>
            <a:r>
              <a:rPr lang="en-US" sz="4600" b="1" dirty="0">
                <a:solidFill>
                  <a:schemeClr val="accent4">
                    <a:lumMod val="50000"/>
                  </a:schemeClr>
                </a:solidFill>
                <a:latin typeface="Arial Black" panose="020B0A04020102020204" pitchFamily="34" charset="0"/>
              </a:rPr>
              <a:t>patterns of </a:t>
            </a:r>
            <a:r>
              <a:rPr lang="en-US" sz="4600" b="1" dirty="0" smtClean="0">
                <a:solidFill>
                  <a:schemeClr val="accent4">
                    <a:lumMod val="50000"/>
                  </a:schemeClr>
                </a:solidFill>
                <a:latin typeface="Arial Black" panose="020B0A04020102020204" pitchFamily="34" charset="0"/>
              </a:rPr>
              <a:t>wellness</a:t>
            </a:r>
          </a:p>
          <a:p>
            <a:pPr marL="0" lvl="0" indent="0">
              <a:buNone/>
            </a:pPr>
            <a:endParaRPr lang="en-US" sz="4600" b="1" dirty="0">
              <a:solidFill>
                <a:schemeClr val="accent4">
                  <a:lumMod val="50000"/>
                </a:schemeClr>
              </a:solidFill>
              <a:latin typeface="Arial Black" panose="020B0A04020102020204" pitchFamily="34" charset="0"/>
            </a:endParaRPr>
          </a:p>
          <a:p>
            <a:pPr lvl="0"/>
            <a:r>
              <a:rPr lang="en-US" sz="4600" b="1" dirty="0" smtClean="0">
                <a:solidFill>
                  <a:srgbClr val="92D050"/>
                </a:solidFill>
                <a:latin typeface="Arial Black" panose="020B0A04020102020204" pitchFamily="34" charset="0"/>
              </a:rPr>
              <a:t>Improve overall health </a:t>
            </a:r>
          </a:p>
          <a:p>
            <a:pPr lvl="0"/>
            <a:endParaRPr lang="en-US" sz="4600" b="1" dirty="0">
              <a:solidFill>
                <a:srgbClr val="92D050"/>
              </a:solidFill>
              <a:latin typeface="Arial Black" panose="020B0A04020102020204" pitchFamily="34" charset="0"/>
            </a:endParaRPr>
          </a:p>
          <a:p>
            <a:pPr lvl="0"/>
            <a:r>
              <a:rPr lang="en-US" sz="4600" b="1" dirty="0" smtClean="0">
                <a:solidFill>
                  <a:schemeClr val="accent2">
                    <a:lumMod val="75000"/>
                  </a:schemeClr>
                </a:solidFill>
                <a:latin typeface="Arial Black" panose="020B0A04020102020204" pitchFamily="34" charset="0"/>
              </a:rPr>
              <a:t>Different </a:t>
            </a:r>
            <a:r>
              <a:rPr lang="en-US" sz="4600" b="1" dirty="0">
                <a:solidFill>
                  <a:schemeClr val="accent2">
                    <a:lumMod val="75000"/>
                  </a:schemeClr>
                </a:solidFill>
                <a:latin typeface="Arial Black" panose="020B0A04020102020204" pitchFamily="34" charset="0"/>
              </a:rPr>
              <a:t>habits of behavior </a:t>
            </a:r>
          </a:p>
          <a:p>
            <a:pPr marL="0" indent="0">
              <a:buNone/>
            </a:pPr>
            <a:endParaRPr lang="en-US" dirty="0"/>
          </a:p>
          <a:p>
            <a:endParaRPr lang="en-US" dirty="0"/>
          </a:p>
        </p:txBody>
      </p:sp>
    </p:spTree>
    <p:extLst>
      <p:ext uri="{BB962C8B-B14F-4D97-AF65-F5344CB8AC3E}">
        <p14:creationId xmlns:p14="http://schemas.microsoft.com/office/powerpoint/2010/main" val="36697958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838200" y="2286000"/>
            <a:ext cx="7772400" cy="3733800"/>
          </a:xfrm>
        </p:spPr>
        <p:txBody>
          <a:bodyPr>
            <a:normAutofit fontScale="62500" lnSpcReduction="20000"/>
          </a:bodyPr>
          <a:lstStyle/>
          <a:p>
            <a:pPr marL="0" indent="0" algn="ctr">
              <a:buNone/>
            </a:pPr>
            <a:r>
              <a:rPr lang="en-US" sz="5800" dirty="0" smtClean="0"/>
              <a:t>Ridding the soul—</a:t>
            </a:r>
          </a:p>
          <a:p>
            <a:pPr marL="0" indent="0" algn="ctr">
              <a:buNone/>
            </a:pPr>
            <a:r>
              <a:rPr lang="en-US" sz="5800" dirty="0" smtClean="0"/>
              <a:t>our </a:t>
            </a:r>
            <a:r>
              <a:rPr lang="en-US" sz="5800" dirty="0"/>
              <a:t>mind, will, and </a:t>
            </a:r>
            <a:r>
              <a:rPr lang="en-US" sz="5800" dirty="0" smtClean="0"/>
              <a:t>emotions—</a:t>
            </a:r>
          </a:p>
          <a:p>
            <a:pPr marL="0" indent="0" algn="ctr">
              <a:buNone/>
            </a:pPr>
            <a:r>
              <a:rPr lang="en-US" sz="5800" dirty="0" smtClean="0"/>
              <a:t>of </a:t>
            </a:r>
            <a:r>
              <a:rPr lang="en-US" sz="5800" dirty="0"/>
              <a:t>those things that </a:t>
            </a:r>
            <a:endParaRPr lang="en-US" sz="5800" dirty="0" smtClean="0"/>
          </a:p>
          <a:p>
            <a:pPr marL="0" indent="0" algn="ctr">
              <a:buNone/>
            </a:pPr>
            <a:r>
              <a:rPr lang="en-US" sz="5800" cap="all" dirty="0" smtClean="0"/>
              <a:t>negatively affect </a:t>
            </a:r>
          </a:p>
          <a:p>
            <a:pPr marL="0" indent="0" algn="ctr">
              <a:buNone/>
            </a:pPr>
            <a:r>
              <a:rPr lang="en-US" sz="5800" dirty="0" smtClean="0"/>
              <a:t>our spiritual </a:t>
            </a:r>
            <a:r>
              <a:rPr lang="en-US" sz="5800" dirty="0"/>
              <a:t>well-being and health </a:t>
            </a:r>
            <a:endParaRPr lang="en-US" sz="5800" dirty="0" smtClean="0"/>
          </a:p>
          <a:p>
            <a:pPr marL="0" indent="0" algn="ctr">
              <a:buNone/>
            </a:pPr>
            <a:r>
              <a:rPr lang="en-US" sz="5800" dirty="0" smtClean="0"/>
              <a:t>as believers </a:t>
            </a:r>
            <a:r>
              <a:rPr lang="en-US" sz="5800" dirty="0"/>
              <a:t>in Christ.  </a:t>
            </a:r>
          </a:p>
          <a:p>
            <a:pPr marL="0" indent="0" algn="just">
              <a:buNone/>
            </a:pPr>
            <a:r>
              <a:rPr lang="en-US" dirty="0"/>
              <a:t> </a:t>
            </a:r>
          </a:p>
          <a:p>
            <a:endParaRPr lang="en-US" dirty="0"/>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1" y="762000"/>
            <a:ext cx="441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33460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noChangeShapeType="1"/>
          </p:cNvSpPr>
          <p:nvPr/>
        </p:nvSpPr>
        <p:spPr bwMode="auto">
          <a:xfrm>
            <a:off x="-3286125" y="11282363"/>
            <a:ext cx="6080125" cy="4643437"/>
          </a:xfrm>
          <a:prstGeom prst="rect">
            <a:avLst/>
          </a:prstGeom>
          <a:noFill/>
          <a:ln>
            <a:noFill/>
          </a:ln>
          <a:extLst>
            <a:ext uri="{91240B29-F687-4F45-9708-019B960494DF}">
              <a14:hiddenLine xmlns:a14="http://schemas.microsoft.com/office/drawing/2010/main" w="9525" algn="in">
                <a:noFill/>
                <a:miter lim="800000"/>
                <a:headEnd/>
                <a:tailEnd/>
              </a14:hiddenLine>
            </a:ext>
          </a:extLst>
        </p:spPr>
        <p:txBody>
          <a:bodyPr rot="0" vert="horz" wrap="square" lIns="0" tIns="0" rIns="0" bIns="0" anchor="t" anchorCtr="0" upright="1">
            <a:noAutofit/>
          </a:bodyPr>
          <a:lstStyle/>
          <a:p>
            <a:endParaRPr lang="en-US">
              <a:solidFill>
                <a:prstClr val="black"/>
              </a:solidFill>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1" y="533400"/>
            <a:ext cx="441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a:spLocks noChangeArrowheads="1" noChangeShapeType="1"/>
          </p:cNvSpPr>
          <p:nvPr/>
        </p:nvSpPr>
        <p:spPr bwMode="auto">
          <a:xfrm>
            <a:off x="-3286125" y="6238875"/>
            <a:ext cx="6080125" cy="4643438"/>
          </a:xfrm>
          <a:prstGeom prst="rect">
            <a:avLst/>
          </a:prstGeom>
          <a:noFill/>
          <a:ln>
            <a:noFill/>
          </a:ln>
          <a:extLst>
            <a:ext uri="{91240B29-F687-4F45-9708-019B960494DF}">
              <a14:hiddenLine xmlns:a14="http://schemas.microsoft.com/office/drawing/2010/main" w="9525" algn="in">
                <a:noFill/>
                <a:miter lim="800000"/>
                <a:headEnd/>
                <a:tailEnd/>
              </a14:hiddenLine>
            </a:ext>
          </a:extLst>
        </p:spPr>
        <p:txBody>
          <a:bodyPr rot="0" vert="horz" wrap="square" lIns="0" tIns="0" rIns="0" bIns="0" anchor="t" anchorCtr="0" upright="1">
            <a:noAutofit/>
          </a:bodyPr>
          <a:lstStyle/>
          <a:p>
            <a:endParaRPr lang="en-US">
              <a:solidFill>
                <a:prstClr val="black"/>
              </a:solidFill>
            </a:endParaRPr>
          </a:p>
        </p:txBody>
      </p:sp>
      <p:sp>
        <p:nvSpPr>
          <p:cNvPr id="3" name="TextBox 2"/>
          <p:cNvSpPr txBox="1"/>
          <p:nvPr/>
        </p:nvSpPr>
        <p:spPr>
          <a:xfrm>
            <a:off x="5433407" y="3569732"/>
            <a:ext cx="1672445" cy="923330"/>
          </a:xfrm>
          <a:prstGeom prst="rect">
            <a:avLst/>
          </a:prstGeom>
          <a:noFill/>
        </p:spPr>
        <p:txBody>
          <a:bodyPr wrap="none" rtlCol="0">
            <a:spAutoFit/>
          </a:bodyPr>
          <a:lstStyle/>
          <a:p>
            <a:pPr algn="ctr"/>
            <a:r>
              <a:rPr lang="en-US" b="1" dirty="0">
                <a:solidFill>
                  <a:prstClr val="white"/>
                </a:solidFill>
              </a:rPr>
              <a:t>Finger pointing </a:t>
            </a:r>
          </a:p>
          <a:p>
            <a:pPr algn="ctr"/>
            <a:endParaRPr lang="en-US" b="1" dirty="0">
              <a:solidFill>
                <a:prstClr val="white"/>
              </a:solidFill>
            </a:endParaRPr>
          </a:p>
          <a:p>
            <a:pPr algn="ctr"/>
            <a:r>
              <a:rPr lang="en-US" b="1" dirty="0">
                <a:solidFill>
                  <a:prstClr val="white"/>
                </a:solidFill>
              </a:rPr>
              <a:t>Quick fixes </a:t>
            </a:r>
          </a:p>
        </p:txBody>
      </p:sp>
      <p:sp>
        <p:nvSpPr>
          <p:cNvPr id="2" name="Content Placeholder 1"/>
          <p:cNvSpPr>
            <a:spLocks noGrp="1"/>
          </p:cNvSpPr>
          <p:nvPr>
            <p:ph idx="1"/>
          </p:nvPr>
        </p:nvSpPr>
        <p:spPr>
          <a:xfrm>
            <a:off x="457200" y="2209800"/>
            <a:ext cx="8229600" cy="3581401"/>
          </a:xfrm>
        </p:spPr>
        <p:txBody>
          <a:bodyPr>
            <a:normAutofit/>
          </a:bodyPr>
          <a:lstStyle/>
          <a:p>
            <a:pPr marL="0" indent="0" algn="ctr">
              <a:spcBef>
                <a:spcPts val="600"/>
              </a:spcBef>
              <a:buNone/>
            </a:pPr>
            <a:r>
              <a:rPr lang="en-US" u="sng" dirty="0" smtClean="0">
                <a:latin typeface="Britannic Bold" panose="020B0903060703020204" pitchFamily="34" charset="0"/>
              </a:rPr>
              <a:t>BEHAVIORS, EMOTIONS, &amp; INFLUENCES</a:t>
            </a:r>
            <a:endParaRPr lang="en-US" cap="all" dirty="0" smtClean="0">
              <a:latin typeface="Britannic Bold" panose="020B0903060703020204" pitchFamily="34" charset="0"/>
            </a:endParaRPr>
          </a:p>
          <a:p>
            <a:pPr>
              <a:spcBef>
                <a:spcPts val="600"/>
              </a:spcBef>
            </a:pPr>
            <a:r>
              <a:rPr lang="en-US" cap="all" dirty="0" smtClean="0"/>
              <a:t>Keep us stuck </a:t>
            </a:r>
            <a:r>
              <a:rPr lang="en-US" dirty="0" smtClean="0"/>
              <a:t>in immature patterns of  behavior</a:t>
            </a:r>
          </a:p>
          <a:p>
            <a:r>
              <a:rPr lang="en-US" dirty="0" smtClean="0"/>
              <a:t> Highjack our  </a:t>
            </a:r>
            <a:r>
              <a:rPr lang="en-US" dirty="0"/>
              <a:t>lives resulting in </a:t>
            </a:r>
            <a:r>
              <a:rPr lang="en-US" cap="all" dirty="0" smtClean="0"/>
              <a:t>“</a:t>
            </a:r>
            <a:r>
              <a:rPr lang="en-US" cap="all" dirty="0"/>
              <a:t>bondage and baggage”</a:t>
            </a:r>
          </a:p>
          <a:p>
            <a:r>
              <a:rPr lang="en-US" dirty="0" smtClean="0"/>
              <a:t>Negatively </a:t>
            </a:r>
            <a:r>
              <a:rPr lang="en-US" dirty="0"/>
              <a:t>IMPACT OUR </a:t>
            </a:r>
            <a:r>
              <a:rPr lang="en-US" dirty="0" smtClean="0"/>
              <a:t>LIFE </a:t>
            </a:r>
            <a:r>
              <a:rPr lang="en-US" dirty="0"/>
              <a:t>PURPOSE  </a:t>
            </a:r>
          </a:p>
          <a:p>
            <a:pPr marL="0" indent="0">
              <a:buNone/>
            </a:pPr>
            <a:endParaRPr lang="en-US" dirty="0"/>
          </a:p>
        </p:txBody>
      </p:sp>
    </p:spTree>
    <p:extLst>
      <p:ext uri="{BB962C8B-B14F-4D97-AF65-F5344CB8AC3E}">
        <p14:creationId xmlns:p14="http://schemas.microsoft.com/office/powerpoint/2010/main" val="25864862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10CD51-F408-414A-8540-965E321E3AD8}"/>
              </a:ext>
            </a:extLst>
          </p:cNvPr>
          <p:cNvSpPr>
            <a:spLocks noGrp="1"/>
          </p:cNvSpPr>
          <p:nvPr>
            <p:ph type="title"/>
          </p:nvPr>
        </p:nvSpPr>
        <p:spPr>
          <a:xfrm>
            <a:off x="914400" y="2743200"/>
            <a:ext cx="7391400" cy="1524000"/>
          </a:xfrm>
        </p:spPr>
        <p:txBody>
          <a:bodyPr>
            <a:noAutofit/>
          </a:bodyPr>
          <a:lstStyle/>
          <a:p>
            <a:pPr algn="ctr"/>
            <a:r>
              <a:rPr lang="en-US" sz="3600" dirty="0" smtClean="0">
                <a:solidFill>
                  <a:srgbClr val="1B1B1B"/>
                </a:solidFill>
                <a:latin typeface="Arial Narrow" panose="020B0606020202030204" pitchFamily="34" charset="0"/>
              </a:rPr>
              <a:t>“So </a:t>
            </a:r>
            <a:r>
              <a:rPr lang="en-US" sz="3600" dirty="0">
                <a:solidFill>
                  <a:srgbClr val="1B1B1B"/>
                </a:solidFill>
                <a:latin typeface="Arial Narrow" panose="020B0606020202030204" pitchFamily="34" charset="0"/>
              </a:rPr>
              <a:t>run, that ye may obtain</a:t>
            </a:r>
            <a:r>
              <a:rPr lang="en-US" sz="3600" dirty="0" smtClean="0">
                <a:solidFill>
                  <a:srgbClr val="1B1B1B"/>
                </a:solidFill>
                <a:latin typeface="Arial Narrow" panose="020B0606020202030204" pitchFamily="34" charset="0"/>
              </a:rPr>
              <a:t>.” </a:t>
            </a:r>
            <a:br>
              <a:rPr lang="en-US" sz="3600" dirty="0" smtClean="0">
                <a:solidFill>
                  <a:srgbClr val="1B1B1B"/>
                </a:solidFill>
                <a:latin typeface="Arial Narrow" panose="020B0606020202030204" pitchFamily="34" charset="0"/>
              </a:rPr>
            </a:br>
            <a:r>
              <a:rPr lang="en-US" sz="3600" dirty="0" smtClean="0">
                <a:solidFill>
                  <a:srgbClr val="416ED2"/>
                </a:solidFill>
                <a:latin typeface="Arial Narrow" panose="020B0606020202030204" pitchFamily="34" charset="0"/>
                <a:hlinkClick r:id="rId3"/>
              </a:rPr>
              <a:t>I Corinthians  </a:t>
            </a:r>
            <a:r>
              <a:rPr lang="en-US" sz="3600" dirty="0">
                <a:solidFill>
                  <a:srgbClr val="416ED2"/>
                </a:solidFill>
                <a:latin typeface="Arial Narrow" panose="020B0606020202030204" pitchFamily="34" charset="0"/>
                <a:hlinkClick r:id="rId3"/>
              </a:rPr>
              <a:t>9:24</a:t>
            </a:r>
            <a:endParaRPr lang="en-US" sz="3600" dirty="0">
              <a:latin typeface="Arial Narrow" panose="020B0606020202030204" pitchFamily="34"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685800"/>
            <a:ext cx="27432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0265" y="4343400"/>
            <a:ext cx="2819400" cy="1687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7177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592</Words>
  <Application>Microsoft Office PowerPoint</Application>
  <PresentationFormat>On-screen Show (4:3)</PresentationFormat>
  <Paragraphs>203</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 </vt:lpstr>
      <vt:lpstr>PowerPoint Presentation</vt:lpstr>
      <vt:lpstr>PowerPoint Presentation</vt:lpstr>
      <vt:lpstr>A process or period of time in which one abstains from  or  rids the body  of toxic or unhealthy substances.</vt:lpstr>
      <vt:lpstr>Six Ways to Detox </vt:lpstr>
      <vt:lpstr>INTENT of DETOX </vt:lpstr>
      <vt:lpstr>PowerPoint Presentation</vt:lpstr>
      <vt:lpstr>PowerPoint Presentation</vt:lpstr>
      <vt:lpstr>“So run, that ye may obtain.”  I Corinthians  9:24</vt:lpstr>
      <vt:lpstr>PowerPoint Presentation</vt:lpstr>
      <vt:lpstr>Foundational to Detox Success</vt:lpstr>
      <vt:lpstr>Our Reality</vt:lpstr>
      <vt:lpstr> Our Identity is in Christ </vt:lpstr>
      <vt:lpstr>PowerPoint Presentation</vt:lpstr>
      <vt:lpstr>Three Toxic Areas</vt:lpstr>
      <vt:lpstr>TOXIC BEHAVIOR </vt:lpstr>
      <vt:lpstr>Toxic Thoughts  </vt:lpstr>
      <vt:lpstr>Patterns of Sin</vt:lpstr>
      <vt:lpstr>Colossians 3:5-9</vt:lpstr>
      <vt:lpstr>PowerPoint Presentation</vt:lpstr>
      <vt:lpstr>PowerPoint Presentation</vt:lpstr>
      <vt:lpstr>E·mo·tions  (əˈmōSH(ə)ns)</vt:lpstr>
      <vt:lpstr>PowerPoint Presentation</vt:lpstr>
      <vt:lpstr>TOXIC EMOTIONS </vt:lpstr>
      <vt:lpstr>TOXIC INFLUENCES </vt:lpstr>
      <vt:lpstr>Culture Messaging </vt:lpstr>
      <vt:lpstr>Culture Messaging </vt:lpstr>
      <vt:lpstr>  THE APOSTLE PETER’S ANSWER How to Sustain a Healthy Soul?  Gird up the loins of your mind, be sober, and hope to the end for the grace that is to be brought unto you at the revelation of Jesus Christ;  {to the end: Gr. perfectly}   1 Peter 1:13   </vt:lpstr>
      <vt:lpstr>A I M</vt:lpstr>
      <vt:lpstr>AWARENESS</vt:lpstr>
      <vt:lpstr>INTENTIONALLY </vt:lpstr>
      <vt:lpstr>MATURITY</vt:lpstr>
      <vt:lpstr>PowerPoint Presentation</vt:lpstr>
      <vt:lpstr>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Owner</cp:lastModifiedBy>
  <cp:revision>9</cp:revision>
  <dcterms:created xsi:type="dcterms:W3CDTF">2018-10-30T16:19:55Z</dcterms:created>
  <dcterms:modified xsi:type="dcterms:W3CDTF">2018-10-30T17:40:00Z</dcterms:modified>
</cp:coreProperties>
</file>